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3"/>
  </p:notesMasterIdLst>
  <p:sldIdLst>
    <p:sldId id="272" r:id="rId5"/>
    <p:sldId id="273" r:id="rId6"/>
    <p:sldId id="275" r:id="rId7"/>
    <p:sldId id="276" r:id="rId8"/>
    <p:sldId id="278" r:id="rId9"/>
    <p:sldId id="279" r:id="rId10"/>
    <p:sldId id="280" r:id="rId11"/>
    <p:sldId id="260" r:id="rId12"/>
    <p:sldId id="261" r:id="rId13"/>
    <p:sldId id="262" r:id="rId14"/>
    <p:sldId id="263" r:id="rId15"/>
    <p:sldId id="264" r:id="rId16"/>
    <p:sldId id="269" r:id="rId17"/>
    <p:sldId id="281" r:id="rId18"/>
    <p:sldId id="268" r:id="rId19"/>
    <p:sldId id="271" r:id="rId20"/>
    <p:sldId id="266" r:id="rId21"/>
    <p:sldId id="270" r:id="rId22"/>
  </p:sldIdLst>
  <p:sldSz cx="12192000" cy="6858000"/>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29DBA"/>
    <a:srgbClr val="3F849F"/>
    <a:srgbClr val="63889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rednji slog 2 – poudare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62" d="100"/>
          <a:sy n="162" d="100"/>
        </p:scale>
        <p:origin x="264"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glav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l-SI"/>
          </a:p>
        </p:txBody>
      </p:sp>
      <p:sp>
        <p:nvSpPr>
          <p:cNvPr id="3" name="Označba mesta datum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4C28D4-76FF-4BC8-8B76-CD0721D57DF3}" type="datetimeFigureOut">
              <a:rPr lang="sl-SI" smtClean="0"/>
              <a:t>28. 08. 2023</a:t>
            </a:fld>
            <a:endParaRPr lang="sl-SI"/>
          </a:p>
        </p:txBody>
      </p:sp>
      <p:sp>
        <p:nvSpPr>
          <p:cNvPr id="4" name="Označba mesta stranske slik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l-SI"/>
          </a:p>
        </p:txBody>
      </p:sp>
      <p:sp>
        <p:nvSpPr>
          <p:cNvPr id="5" name="Označba mesta opomb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6" name="Označba mesta no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l-SI"/>
          </a:p>
        </p:txBody>
      </p:sp>
      <p:sp>
        <p:nvSpPr>
          <p:cNvPr id="7" name="Označba mesta številke diapoz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962127-A6A3-4D36-A6B4-807D86B103BD}" type="slidenum">
              <a:rPr lang="sl-SI" smtClean="0"/>
              <a:t>‹#›</a:t>
            </a:fld>
            <a:endParaRPr lang="sl-SI"/>
          </a:p>
        </p:txBody>
      </p:sp>
    </p:spTree>
    <p:extLst>
      <p:ext uri="{BB962C8B-B14F-4D97-AF65-F5344CB8AC3E}">
        <p14:creationId xmlns:p14="http://schemas.microsoft.com/office/powerpoint/2010/main" val="921078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177AF19-6D31-1F6B-2916-31E260D38BC2}"/>
              </a:ext>
            </a:extLst>
          </p:cNvPr>
          <p:cNvSpPr>
            <a:spLocks noGrp="1"/>
          </p:cNvSpPr>
          <p:nvPr>
            <p:ph type="ctrTitle"/>
          </p:nvPr>
        </p:nvSpPr>
        <p:spPr>
          <a:xfrm>
            <a:off x="1524000" y="1122363"/>
            <a:ext cx="9144000" cy="2387600"/>
          </a:xfrm>
        </p:spPr>
        <p:txBody>
          <a:bodyPr anchor="b"/>
          <a:lstStyle>
            <a:lvl1pPr algn="ctr">
              <a:defRPr sz="6000"/>
            </a:lvl1pPr>
          </a:lstStyle>
          <a:p>
            <a:r>
              <a:rPr lang="sl-SI"/>
              <a:t>Kliknite, če želite urediti slog naslova matrice</a:t>
            </a:r>
          </a:p>
        </p:txBody>
      </p:sp>
      <p:sp>
        <p:nvSpPr>
          <p:cNvPr id="3" name="Podnaslov 2">
            <a:extLst>
              <a:ext uri="{FF2B5EF4-FFF2-40B4-BE49-F238E27FC236}">
                <a16:creationId xmlns:a16="http://schemas.microsoft.com/office/drawing/2014/main" id="{80590281-A675-75A2-F941-B089CDB02EB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a:t>Kliknite, če želite urediti slog podnaslova matrice</a:t>
            </a:r>
          </a:p>
        </p:txBody>
      </p:sp>
      <p:sp>
        <p:nvSpPr>
          <p:cNvPr id="4" name="Označba mesta datuma 3">
            <a:extLst>
              <a:ext uri="{FF2B5EF4-FFF2-40B4-BE49-F238E27FC236}">
                <a16:creationId xmlns:a16="http://schemas.microsoft.com/office/drawing/2014/main" id="{FF9159C9-1510-DB55-6153-C3C8C2D7B67D}"/>
              </a:ext>
            </a:extLst>
          </p:cNvPr>
          <p:cNvSpPr>
            <a:spLocks noGrp="1"/>
          </p:cNvSpPr>
          <p:nvPr>
            <p:ph type="dt" sz="half" idx="10"/>
          </p:nvPr>
        </p:nvSpPr>
        <p:spPr/>
        <p:txBody>
          <a:bodyPr/>
          <a:lstStyle/>
          <a:p>
            <a:fld id="{D8C55632-F9CE-4D21-9F14-9745370E3F80}" type="datetimeFigureOut">
              <a:rPr lang="sl-SI" smtClean="0"/>
              <a:t>28. 08. 2023</a:t>
            </a:fld>
            <a:endParaRPr lang="sl-SI"/>
          </a:p>
        </p:txBody>
      </p:sp>
      <p:sp>
        <p:nvSpPr>
          <p:cNvPr id="5" name="Označba mesta noge 4">
            <a:extLst>
              <a:ext uri="{FF2B5EF4-FFF2-40B4-BE49-F238E27FC236}">
                <a16:creationId xmlns:a16="http://schemas.microsoft.com/office/drawing/2014/main" id="{DC0DCA59-A72F-823C-E154-AE10CA59FE8D}"/>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1F80D96D-BFA0-8063-B76A-7B4495B27F4E}"/>
              </a:ext>
            </a:extLst>
          </p:cNvPr>
          <p:cNvSpPr>
            <a:spLocks noGrp="1"/>
          </p:cNvSpPr>
          <p:nvPr>
            <p:ph type="sldNum" sz="quarter" idx="12"/>
          </p:nvPr>
        </p:nvSpPr>
        <p:spPr/>
        <p:txBody>
          <a:bodyPr/>
          <a:lstStyle/>
          <a:p>
            <a:fld id="{C5B9E5AD-9A37-4859-B147-D47D663002FB}" type="slidenum">
              <a:rPr lang="sl-SI" smtClean="0"/>
              <a:t>‹#›</a:t>
            </a:fld>
            <a:endParaRPr lang="sl-SI"/>
          </a:p>
        </p:txBody>
      </p:sp>
    </p:spTree>
    <p:extLst>
      <p:ext uri="{BB962C8B-B14F-4D97-AF65-F5344CB8AC3E}">
        <p14:creationId xmlns:p14="http://schemas.microsoft.com/office/powerpoint/2010/main" val="2982145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1EBD2E4-CE8E-6D6B-4585-CAB2C359EB01}"/>
              </a:ext>
            </a:extLst>
          </p:cNvPr>
          <p:cNvSpPr>
            <a:spLocks noGrp="1"/>
          </p:cNvSpPr>
          <p:nvPr>
            <p:ph type="title"/>
          </p:nvPr>
        </p:nvSpPr>
        <p:spPr/>
        <p:txBody>
          <a:bodyPr/>
          <a:lstStyle/>
          <a:p>
            <a:r>
              <a:rPr lang="sl-SI"/>
              <a:t>Kliknite, če želite urediti slog naslova matrice</a:t>
            </a:r>
          </a:p>
        </p:txBody>
      </p:sp>
      <p:sp>
        <p:nvSpPr>
          <p:cNvPr id="3" name="Označba mesta navpičnega besedila 2">
            <a:extLst>
              <a:ext uri="{FF2B5EF4-FFF2-40B4-BE49-F238E27FC236}">
                <a16:creationId xmlns:a16="http://schemas.microsoft.com/office/drawing/2014/main" id="{69F9DA0A-68D6-9AC3-2DA6-BE052964855C}"/>
              </a:ext>
            </a:extLst>
          </p:cNvPr>
          <p:cNvSpPr>
            <a:spLocks noGrp="1"/>
          </p:cNvSpPr>
          <p:nvPr>
            <p:ph type="body" orient="vert" idx="1"/>
          </p:nvPr>
        </p:nvSpPr>
        <p:spPr/>
        <p:txBody>
          <a:bodyPr vert="eaVert"/>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C9266D56-6D0C-B6F2-73E9-092B553C37AC}"/>
              </a:ext>
            </a:extLst>
          </p:cNvPr>
          <p:cNvSpPr>
            <a:spLocks noGrp="1"/>
          </p:cNvSpPr>
          <p:nvPr>
            <p:ph type="dt" sz="half" idx="10"/>
          </p:nvPr>
        </p:nvSpPr>
        <p:spPr/>
        <p:txBody>
          <a:bodyPr/>
          <a:lstStyle/>
          <a:p>
            <a:fld id="{D8C55632-F9CE-4D21-9F14-9745370E3F80}" type="datetimeFigureOut">
              <a:rPr lang="sl-SI" smtClean="0"/>
              <a:t>28. 08. 2023</a:t>
            </a:fld>
            <a:endParaRPr lang="sl-SI"/>
          </a:p>
        </p:txBody>
      </p:sp>
      <p:sp>
        <p:nvSpPr>
          <p:cNvPr id="5" name="Označba mesta noge 4">
            <a:extLst>
              <a:ext uri="{FF2B5EF4-FFF2-40B4-BE49-F238E27FC236}">
                <a16:creationId xmlns:a16="http://schemas.microsoft.com/office/drawing/2014/main" id="{481D8918-393A-C022-C980-958E5EB8FDBB}"/>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EA4F80BE-3CC5-4A07-3058-CEAD9B832AD8}"/>
              </a:ext>
            </a:extLst>
          </p:cNvPr>
          <p:cNvSpPr>
            <a:spLocks noGrp="1"/>
          </p:cNvSpPr>
          <p:nvPr>
            <p:ph type="sldNum" sz="quarter" idx="12"/>
          </p:nvPr>
        </p:nvSpPr>
        <p:spPr/>
        <p:txBody>
          <a:bodyPr/>
          <a:lstStyle/>
          <a:p>
            <a:fld id="{C5B9E5AD-9A37-4859-B147-D47D663002FB}" type="slidenum">
              <a:rPr lang="sl-SI" smtClean="0"/>
              <a:t>‹#›</a:t>
            </a:fld>
            <a:endParaRPr lang="sl-SI"/>
          </a:p>
        </p:txBody>
      </p:sp>
    </p:spTree>
    <p:extLst>
      <p:ext uri="{BB962C8B-B14F-4D97-AF65-F5344CB8AC3E}">
        <p14:creationId xmlns:p14="http://schemas.microsoft.com/office/powerpoint/2010/main" val="19766218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a:extLst>
              <a:ext uri="{FF2B5EF4-FFF2-40B4-BE49-F238E27FC236}">
                <a16:creationId xmlns:a16="http://schemas.microsoft.com/office/drawing/2014/main" id="{D914F87E-E4D7-C387-B200-0015D8135958}"/>
              </a:ext>
            </a:extLst>
          </p:cNvPr>
          <p:cNvSpPr>
            <a:spLocks noGrp="1"/>
          </p:cNvSpPr>
          <p:nvPr>
            <p:ph type="title" orient="vert"/>
          </p:nvPr>
        </p:nvSpPr>
        <p:spPr>
          <a:xfrm>
            <a:off x="8724900" y="365125"/>
            <a:ext cx="2628900" cy="5811838"/>
          </a:xfrm>
        </p:spPr>
        <p:txBody>
          <a:bodyPr vert="eaVert"/>
          <a:lstStyle/>
          <a:p>
            <a:r>
              <a:rPr lang="sl-SI"/>
              <a:t>Kliknite, če želite urediti slog naslova matrice</a:t>
            </a:r>
          </a:p>
        </p:txBody>
      </p:sp>
      <p:sp>
        <p:nvSpPr>
          <p:cNvPr id="3" name="Označba mesta navpičnega besedila 2">
            <a:extLst>
              <a:ext uri="{FF2B5EF4-FFF2-40B4-BE49-F238E27FC236}">
                <a16:creationId xmlns:a16="http://schemas.microsoft.com/office/drawing/2014/main" id="{70B4E037-86BB-ABB3-C47C-AF3E6FF2A9F8}"/>
              </a:ext>
            </a:extLst>
          </p:cNvPr>
          <p:cNvSpPr>
            <a:spLocks noGrp="1"/>
          </p:cNvSpPr>
          <p:nvPr>
            <p:ph type="body" orient="vert" idx="1"/>
          </p:nvPr>
        </p:nvSpPr>
        <p:spPr>
          <a:xfrm>
            <a:off x="838200" y="365125"/>
            <a:ext cx="7734300" cy="5811838"/>
          </a:xfrm>
        </p:spPr>
        <p:txBody>
          <a:bodyPr vert="eaVert"/>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BCA5384F-1A89-E6FF-DD0C-61D140A793AC}"/>
              </a:ext>
            </a:extLst>
          </p:cNvPr>
          <p:cNvSpPr>
            <a:spLocks noGrp="1"/>
          </p:cNvSpPr>
          <p:nvPr>
            <p:ph type="dt" sz="half" idx="10"/>
          </p:nvPr>
        </p:nvSpPr>
        <p:spPr/>
        <p:txBody>
          <a:bodyPr/>
          <a:lstStyle/>
          <a:p>
            <a:fld id="{D8C55632-F9CE-4D21-9F14-9745370E3F80}" type="datetimeFigureOut">
              <a:rPr lang="sl-SI" smtClean="0"/>
              <a:t>28. 08. 2023</a:t>
            </a:fld>
            <a:endParaRPr lang="sl-SI"/>
          </a:p>
        </p:txBody>
      </p:sp>
      <p:sp>
        <p:nvSpPr>
          <p:cNvPr id="5" name="Označba mesta noge 4">
            <a:extLst>
              <a:ext uri="{FF2B5EF4-FFF2-40B4-BE49-F238E27FC236}">
                <a16:creationId xmlns:a16="http://schemas.microsoft.com/office/drawing/2014/main" id="{EC8D9DE1-A11C-4625-A707-B999C3518165}"/>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F8238998-6528-C29A-DD26-71240EA3302D}"/>
              </a:ext>
            </a:extLst>
          </p:cNvPr>
          <p:cNvSpPr>
            <a:spLocks noGrp="1"/>
          </p:cNvSpPr>
          <p:nvPr>
            <p:ph type="sldNum" sz="quarter" idx="12"/>
          </p:nvPr>
        </p:nvSpPr>
        <p:spPr/>
        <p:txBody>
          <a:bodyPr/>
          <a:lstStyle/>
          <a:p>
            <a:fld id="{C5B9E5AD-9A37-4859-B147-D47D663002FB}" type="slidenum">
              <a:rPr lang="sl-SI" smtClean="0"/>
              <a:t>‹#›</a:t>
            </a:fld>
            <a:endParaRPr lang="sl-SI"/>
          </a:p>
        </p:txBody>
      </p:sp>
    </p:spTree>
    <p:extLst>
      <p:ext uri="{BB962C8B-B14F-4D97-AF65-F5344CB8AC3E}">
        <p14:creationId xmlns:p14="http://schemas.microsoft.com/office/powerpoint/2010/main" val="921201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5CDC889-E8EF-5875-72C3-B964DF76BA15}"/>
              </a:ext>
            </a:extLst>
          </p:cNvPr>
          <p:cNvSpPr>
            <a:spLocks noGrp="1"/>
          </p:cNvSpPr>
          <p:nvPr>
            <p:ph type="title"/>
          </p:nvPr>
        </p:nvSpPr>
        <p:spPr/>
        <p:txBody>
          <a:bodyPr/>
          <a:lstStyle/>
          <a:p>
            <a:r>
              <a:rPr lang="sl-SI"/>
              <a:t>Kliknite, če želite urediti slog naslova matrice</a:t>
            </a:r>
          </a:p>
        </p:txBody>
      </p:sp>
      <p:sp>
        <p:nvSpPr>
          <p:cNvPr id="3" name="Označba mesta vsebine 2">
            <a:extLst>
              <a:ext uri="{FF2B5EF4-FFF2-40B4-BE49-F238E27FC236}">
                <a16:creationId xmlns:a16="http://schemas.microsoft.com/office/drawing/2014/main" id="{AAB212EA-7CFF-824C-0C3B-890580EA67C8}"/>
              </a:ext>
            </a:extLst>
          </p:cNvPr>
          <p:cNvSpPr>
            <a:spLocks noGrp="1"/>
          </p:cNvSpPr>
          <p:nvPr>
            <p:ph idx="1"/>
          </p:nvPr>
        </p:nvSpPr>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61222F20-F4B2-F9EF-2F57-2C7DB3039082}"/>
              </a:ext>
            </a:extLst>
          </p:cNvPr>
          <p:cNvSpPr>
            <a:spLocks noGrp="1"/>
          </p:cNvSpPr>
          <p:nvPr>
            <p:ph type="dt" sz="half" idx="10"/>
          </p:nvPr>
        </p:nvSpPr>
        <p:spPr/>
        <p:txBody>
          <a:bodyPr/>
          <a:lstStyle/>
          <a:p>
            <a:fld id="{D8C55632-F9CE-4D21-9F14-9745370E3F80}" type="datetimeFigureOut">
              <a:rPr lang="sl-SI" smtClean="0"/>
              <a:t>28. 08. 2023</a:t>
            </a:fld>
            <a:endParaRPr lang="sl-SI"/>
          </a:p>
        </p:txBody>
      </p:sp>
      <p:sp>
        <p:nvSpPr>
          <p:cNvPr id="5" name="Označba mesta noge 4">
            <a:extLst>
              <a:ext uri="{FF2B5EF4-FFF2-40B4-BE49-F238E27FC236}">
                <a16:creationId xmlns:a16="http://schemas.microsoft.com/office/drawing/2014/main" id="{58E7C8ED-E65B-DEF3-8E8A-FB0527D2FBF0}"/>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8760ABAF-8950-53DA-C972-65180DC1B927}"/>
              </a:ext>
            </a:extLst>
          </p:cNvPr>
          <p:cNvSpPr>
            <a:spLocks noGrp="1"/>
          </p:cNvSpPr>
          <p:nvPr>
            <p:ph type="sldNum" sz="quarter" idx="12"/>
          </p:nvPr>
        </p:nvSpPr>
        <p:spPr/>
        <p:txBody>
          <a:bodyPr/>
          <a:lstStyle/>
          <a:p>
            <a:fld id="{C5B9E5AD-9A37-4859-B147-D47D663002FB}" type="slidenum">
              <a:rPr lang="sl-SI" smtClean="0"/>
              <a:t>‹#›</a:t>
            </a:fld>
            <a:endParaRPr lang="sl-SI"/>
          </a:p>
        </p:txBody>
      </p:sp>
    </p:spTree>
    <p:extLst>
      <p:ext uri="{BB962C8B-B14F-4D97-AF65-F5344CB8AC3E}">
        <p14:creationId xmlns:p14="http://schemas.microsoft.com/office/powerpoint/2010/main" val="3456058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F1BC679-C442-F943-5215-BED3C117BAB3}"/>
              </a:ext>
            </a:extLst>
          </p:cNvPr>
          <p:cNvSpPr>
            <a:spLocks noGrp="1"/>
          </p:cNvSpPr>
          <p:nvPr>
            <p:ph type="title"/>
          </p:nvPr>
        </p:nvSpPr>
        <p:spPr>
          <a:xfrm>
            <a:off x="831850" y="1709738"/>
            <a:ext cx="10515600" cy="2852737"/>
          </a:xfrm>
        </p:spPr>
        <p:txBody>
          <a:bodyPr anchor="b"/>
          <a:lstStyle>
            <a:lvl1pPr>
              <a:defRPr sz="6000"/>
            </a:lvl1pPr>
          </a:lstStyle>
          <a:p>
            <a:r>
              <a:rPr lang="sl-SI"/>
              <a:t>Kliknite, če želite urediti slog naslova matrice</a:t>
            </a:r>
          </a:p>
        </p:txBody>
      </p:sp>
      <p:sp>
        <p:nvSpPr>
          <p:cNvPr id="3" name="Označba mesta besedila 2">
            <a:extLst>
              <a:ext uri="{FF2B5EF4-FFF2-40B4-BE49-F238E27FC236}">
                <a16:creationId xmlns:a16="http://schemas.microsoft.com/office/drawing/2014/main" id="{A542623A-AB16-26B3-FBA2-8BE84C2A721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a:t>Kliknite za urejanje slogov besedila matrice</a:t>
            </a:r>
          </a:p>
        </p:txBody>
      </p:sp>
      <p:sp>
        <p:nvSpPr>
          <p:cNvPr id="4" name="Označba mesta datuma 3">
            <a:extLst>
              <a:ext uri="{FF2B5EF4-FFF2-40B4-BE49-F238E27FC236}">
                <a16:creationId xmlns:a16="http://schemas.microsoft.com/office/drawing/2014/main" id="{5B95F0DC-1A1F-78E6-CEBB-FA529E9167EA}"/>
              </a:ext>
            </a:extLst>
          </p:cNvPr>
          <p:cNvSpPr>
            <a:spLocks noGrp="1"/>
          </p:cNvSpPr>
          <p:nvPr>
            <p:ph type="dt" sz="half" idx="10"/>
          </p:nvPr>
        </p:nvSpPr>
        <p:spPr/>
        <p:txBody>
          <a:bodyPr/>
          <a:lstStyle/>
          <a:p>
            <a:fld id="{D8C55632-F9CE-4D21-9F14-9745370E3F80}" type="datetimeFigureOut">
              <a:rPr lang="sl-SI" smtClean="0"/>
              <a:t>28. 08. 2023</a:t>
            </a:fld>
            <a:endParaRPr lang="sl-SI"/>
          </a:p>
        </p:txBody>
      </p:sp>
      <p:sp>
        <p:nvSpPr>
          <p:cNvPr id="5" name="Označba mesta noge 4">
            <a:extLst>
              <a:ext uri="{FF2B5EF4-FFF2-40B4-BE49-F238E27FC236}">
                <a16:creationId xmlns:a16="http://schemas.microsoft.com/office/drawing/2014/main" id="{AB5C0E4C-A43F-F85B-1DEE-849518AAB906}"/>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59D832D8-BDE5-AF09-3482-8427DDCD859A}"/>
              </a:ext>
            </a:extLst>
          </p:cNvPr>
          <p:cNvSpPr>
            <a:spLocks noGrp="1"/>
          </p:cNvSpPr>
          <p:nvPr>
            <p:ph type="sldNum" sz="quarter" idx="12"/>
          </p:nvPr>
        </p:nvSpPr>
        <p:spPr/>
        <p:txBody>
          <a:bodyPr/>
          <a:lstStyle/>
          <a:p>
            <a:fld id="{C5B9E5AD-9A37-4859-B147-D47D663002FB}" type="slidenum">
              <a:rPr lang="sl-SI" smtClean="0"/>
              <a:t>‹#›</a:t>
            </a:fld>
            <a:endParaRPr lang="sl-SI"/>
          </a:p>
        </p:txBody>
      </p:sp>
    </p:spTree>
    <p:extLst>
      <p:ext uri="{BB962C8B-B14F-4D97-AF65-F5344CB8AC3E}">
        <p14:creationId xmlns:p14="http://schemas.microsoft.com/office/powerpoint/2010/main" val="4065604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2329F31-D3A6-E17E-4C2A-70450455CED3}"/>
              </a:ext>
            </a:extLst>
          </p:cNvPr>
          <p:cNvSpPr>
            <a:spLocks noGrp="1"/>
          </p:cNvSpPr>
          <p:nvPr>
            <p:ph type="title"/>
          </p:nvPr>
        </p:nvSpPr>
        <p:spPr/>
        <p:txBody>
          <a:bodyPr/>
          <a:lstStyle/>
          <a:p>
            <a:r>
              <a:rPr lang="sl-SI"/>
              <a:t>Kliknite, če želite urediti slog naslova matrice</a:t>
            </a:r>
          </a:p>
        </p:txBody>
      </p:sp>
      <p:sp>
        <p:nvSpPr>
          <p:cNvPr id="3" name="Označba mesta vsebine 2">
            <a:extLst>
              <a:ext uri="{FF2B5EF4-FFF2-40B4-BE49-F238E27FC236}">
                <a16:creationId xmlns:a16="http://schemas.microsoft.com/office/drawing/2014/main" id="{C311FAC0-3114-55CF-DAE6-FE3BC42EE66C}"/>
              </a:ext>
            </a:extLst>
          </p:cNvPr>
          <p:cNvSpPr>
            <a:spLocks noGrp="1"/>
          </p:cNvSpPr>
          <p:nvPr>
            <p:ph sz="half" idx="1"/>
          </p:nvPr>
        </p:nvSpPr>
        <p:spPr>
          <a:xfrm>
            <a:off x="838200" y="1825625"/>
            <a:ext cx="5181600" cy="435133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vsebine 3">
            <a:extLst>
              <a:ext uri="{FF2B5EF4-FFF2-40B4-BE49-F238E27FC236}">
                <a16:creationId xmlns:a16="http://schemas.microsoft.com/office/drawing/2014/main" id="{3589D89D-B4DC-1F01-1153-21C4587DB99D}"/>
              </a:ext>
            </a:extLst>
          </p:cNvPr>
          <p:cNvSpPr>
            <a:spLocks noGrp="1"/>
          </p:cNvSpPr>
          <p:nvPr>
            <p:ph sz="half" idx="2"/>
          </p:nvPr>
        </p:nvSpPr>
        <p:spPr>
          <a:xfrm>
            <a:off x="6172200" y="1825625"/>
            <a:ext cx="5181600" cy="435133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5" name="Označba mesta datuma 4">
            <a:extLst>
              <a:ext uri="{FF2B5EF4-FFF2-40B4-BE49-F238E27FC236}">
                <a16:creationId xmlns:a16="http://schemas.microsoft.com/office/drawing/2014/main" id="{10D8FB1B-D81C-FF6F-D983-10D13BE74F35}"/>
              </a:ext>
            </a:extLst>
          </p:cNvPr>
          <p:cNvSpPr>
            <a:spLocks noGrp="1"/>
          </p:cNvSpPr>
          <p:nvPr>
            <p:ph type="dt" sz="half" idx="10"/>
          </p:nvPr>
        </p:nvSpPr>
        <p:spPr/>
        <p:txBody>
          <a:bodyPr/>
          <a:lstStyle/>
          <a:p>
            <a:fld id="{D8C55632-F9CE-4D21-9F14-9745370E3F80}" type="datetimeFigureOut">
              <a:rPr lang="sl-SI" smtClean="0"/>
              <a:t>28. 08. 2023</a:t>
            </a:fld>
            <a:endParaRPr lang="sl-SI"/>
          </a:p>
        </p:txBody>
      </p:sp>
      <p:sp>
        <p:nvSpPr>
          <p:cNvPr id="6" name="Označba mesta noge 5">
            <a:extLst>
              <a:ext uri="{FF2B5EF4-FFF2-40B4-BE49-F238E27FC236}">
                <a16:creationId xmlns:a16="http://schemas.microsoft.com/office/drawing/2014/main" id="{15D3326B-0C3D-F044-5138-BB075A994188}"/>
              </a:ext>
            </a:extLst>
          </p:cNvPr>
          <p:cNvSpPr>
            <a:spLocks noGrp="1"/>
          </p:cNvSpPr>
          <p:nvPr>
            <p:ph type="ftr" sz="quarter" idx="11"/>
          </p:nvPr>
        </p:nvSpPr>
        <p:spPr/>
        <p:txBody>
          <a:bodyPr/>
          <a:lstStyle/>
          <a:p>
            <a:endParaRPr lang="sl-SI"/>
          </a:p>
        </p:txBody>
      </p:sp>
      <p:sp>
        <p:nvSpPr>
          <p:cNvPr id="7" name="Označba mesta številke diapozitiva 6">
            <a:extLst>
              <a:ext uri="{FF2B5EF4-FFF2-40B4-BE49-F238E27FC236}">
                <a16:creationId xmlns:a16="http://schemas.microsoft.com/office/drawing/2014/main" id="{A9038566-1641-DB3D-5839-50CC1745550C}"/>
              </a:ext>
            </a:extLst>
          </p:cNvPr>
          <p:cNvSpPr>
            <a:spLocks noGrp="1"/>
          </p:cNvSpPr>
          <p:nvPr>
            <p:ph type="sldNum" sz="quarter" idx="12"/>
          </p:nvPr>
        </p:nvSpPr>
        <p:spPr/>
        <p:txBody>
          <a:bodyPr/>
          <a:lstStyle/>
          <a:p>
            <a:fld id="{C5B9E5AD-9A37-4859-B147-D47D663002FB}" type="slidenum">
              <a:rPr lang="sl-SI" smtClean="0"/>
              <a:t>‹#›</a:t>
            </a:fld>
            <a:endParaRPr lang="sl-SI"/>
          </a:p>
        </p:txBody>
      </p:sp>
    </p:spTree>
    <p:extLst>
      <p:ext uri="{BB962C8B-B14F-4D97-AF65-F5344CB8AC3E}">
        <p14:creationId xmlns:p14="http://schemas.microsoft.com/office/powerpoint/2010/main" val="1988486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088E292-FF20-EFE7-939B-03970445A209}"/>
              </a:ext>
            </a:extLst>
          </p:cNvPr>
          <p:cNvSpPr>
            <a:spLocks noGrp="1"/>
          </p:cNvSpPr>
          <p:nvPr>
            <p:ph type="title"/>
          </p:nvPr>
        </p:nvSpPr>
        <p:spPr>
          <a:xfrm>
            <a:off x="839788" y="365125"/>
            <a:ext cx="10515600" cy="1325563"/>
          </a:xfrm>
        </p:spPr>
        <p:txBody>
          <a:bodyPr/>
          <a:lstStyle/>
          <a:p>
            <a:r>
              <a:rPr lang="sl-SI"/>
              <a:t>Kliknite, če želite urediti slog naslova matrice</a:t>
            </a:r>
          </a:p>
        </p:txBody>
      </p:sp>
      <p:sp>
        <p:nvSpPr>
          <p:cNvPr id="3" name="Označba mesta besedila 2">
            <a:extLst>
              <a:ext uri="{FF2B5EF4-FFF2-40B4-BE49-F238E27FC236}">
                <a16:creationId xmlns:a16="http://schemas.microsoft.com/office/drawing/2014/main" id="{0A4093BF-E088-CEB4-F296-1C1DA77CDC6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za urejanje slogov besedila matrice</a:t>
            </a:r>
          </a:p>
        </p:txBody>
      </p:sp>
      <p:sp>
        <p:nvSpPr>
          <p:cNvPr id="4" name="Označba mesta vsebine 3">
            <a:extLst>
              <a:ext uri="{FF2B5EF4-FFF2-40B4-BE49-F238E27FC236}">
                <a16:creationId xmlns:a16="http://schemas.microsoft.com/office/drawing/2014/main" id="{6BE9A255-7B65-8584-0597-E22B6B925BE1}"/>
              </a:ext>
            </a:extLst>
          </p:cNvPr>
          <p:cNvSpPr>
            <a:spLocks noGrp="1"/>
          </p:cNvSpPr>
          <p:nvPr>
            <p:ph sz="half" idx="2"/>
          </p:nvPr>
        </p:nvSpPr>
        <p:spPr>
          <a:xfrm>
            <a:off x="839788" y="2505075"/>
            <a:ext cx="5157787" cy="368458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5" name="Označba mesta besedila 4">
            <a:extLst>
              <a:ext uri="{FF2B5EF4-FFF2-40B4-BE49-F238E27FC236}">
                <a16:creationId xmlns:a16="http://schemas.microsoft.com/office/drawing/2014/main" id="{7DD01FCF-4EC4-53DC-D0FF-34E6A3C1666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za urejanje slogov besedila matrice</a:t>
            </a:r>
          </a:p>
        </p:txBody>
      </p:sp>
      <p:sp>
        <p:nvSpPr>
          <p:cNvPr id="6" name="Označba mesta vsebine 5">
            <a:extLst>
              <a:ext uri="{FF2B5EF4-FFF2-40B4-BE49-F238E27FC236}">
                <a16:creationId xmlns:a16="http://schemas.microsoft.com/office/drawing/2014/main" id="{BFE7BC45-6695-E5F2-4D22-C2A84C956F84}"/>
              </a:ext>
            </a:extLst>
          </p:cNvPr>
          <p:cNvSpPr>
            <a:spLocks noGrp="1"/>
          </p:cNvSpPr>
          <p:nvPr>
            <p:ph sz="quarter" idx="4"/>
          </p:nvPr>
        </p:nvSpPr>
        <p:spPr>
          <a:xfrm>
            <a:off x="6172200" y="2505075"/>
            <a:ext cx="5183188" cy="368458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7" name="Označba mesta datuma 6">
            <a:extLst>
              <a:ext uri="{FF2B5EF4-FFF2-40B4-BE49-F238E27FC236}">
                <a16:creationId xmlns:a16="http://schemas.microsoft.com/office/drawing/2014/main" id="{C885FAFF-B27A-95D5-2656-79D4B790CFA4}"/>
              </a:ext>
            </a:extLst>
          </p:cNvPr>
          <p:cNvSpPr>
            <a:spLocks noGrp="1"/>
          </p:cNvSpPr>
          <p:nvPr>
            <p:ph type="dt" sz="half" idx="10"/>
          </p:nvPr>
        </p:nvSpPr>
        <p:spPr/>
        <p:txBody>
          <a:bodyPr/>
          <a:lstStyle/>
          <a:p>
            <a:fld id="{D8C55632-F9CE-4D21-9F14-9745370E3F80}" type="datetimeFigureOut">
              <a:rPr lang="sl-SI" smtClean="0"/>
              <a:t>28. 08. 2023</a:t>
            </a:fld>
            <a:endParaRPr lang="sl-SI"/>
          </a:p>
        </p:txBody>
      </p:sp>
      <p:sp>
        <p:nvSpPr>
          <p:cNvPr id="8" name="Označba mesta noge 7">
            <a:extLst>
              <a:ext uri="{FF2B5EF4-FFF2-40B4-BE49-F238E27FC236}">
                <a16:creationId xmlns:a16="http://schemas.microsoft.com/office/drawing/2014/main" id="{03427335-15A3-03E2-8CDE-7B9171953FDE}"/>
              </a:ext>
            </a:extLst>
          </p:cNvPr>
          <p:cNvSpPr>
            <a:spLocks noGrp="1"/>
          </p:cNvSpPr>
          <p:nvPr>
            <p:ph type="ftr" sz="quarter" idx="11"/>
          </p:nvPr>
        </p:nvSpPr>
        <p:spPr/>
        <p:txBody>
          <a:bodyPr/>
          <a:lstStyle/>
          <a:p>
            <a:endParaRPr lang="sl-SI"/>
          </a:p>
        </p:txBody>
      </p:sp>
      <p:sp>
        <p:nvSpPr>
          <p:cNvPr id="9" name="Označba mesta številke diapozitiva 8">
            <a:extLst>
              <a:ext uri="{FF2B5EF4-FFF2-40B4-BE49-F238E27FC236}">
                <a16:creationId xmlns:a16="http://schemas.microsoft.com/office/drawing/2014/main" id="{5335ABDC-3CB3-18FD-32E6-C74FD26A2E3D}"/>
              </a:ext>
            </a:extLst>
          </p:cNvPr>
          <p:cNvSpPr>
            <a:spLocks noGrp="1"/>
          </p:cNvSpPr>
          <p:nvPr>
            <p:ph type="sldNum" sz="quarter" idx="12"/>
          </p:nvPr>
        </p:nvSpPr>
        <p:spPr/>
        <p:txBody>
          <a:bodyPr/>
          <a:lstStyle/>
          <a:p>
            <a:fld id="{C5B9E5AD-9A37-4859-B147-D47D663002FB}" type="slidenum">
              <a:rPr lang="sl-SI" smtClean="0"/>
              <a:t>‹#›</a:t>
            </a:fld>
            <a:endParaRPr lang="sl-SI"/>
          </a:p>
        </p:txBody>
      </p:sp>
    </p:spTree>
    <p:extLst>
      <p:ext uri="{BB962C8B-B14F-4D97-AF65-F5344CB8AC3E}">
        <p14:creationId xmlns:p14="http://schemas.microsoft.com/office/powerpoint/2010/main" val="3900562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1BCA5F8-C4D1-20CA-4FDE-39F1482DDAC4}"/>
              </a:ext>
            </a:extLst>
          </p:cNvPr>
          <p:cNvSpPr>
            <a:spLocks noGrp="1"/>
          </p:cNvSpPr>
          <p:nvPr>
            <p:ph type="title"/>
          </p:nvPr>
        </p:nvSpPr>
        <p:spPr/>
        <p:txBody>
          <a:bodyPr/>
          <a:lstStyle/>
          <a:p>
            <a:r>
              <a:rPr lang="sl-SI"/>
              <a:t>Kliknite, če želite urediti slog naslova matrice</a:t>
            </a:r>
          </a:p>
        </p:txBody>
      </p:sp>
      <p:sp>
        <p:nvSpPr>
          <p:cNvPr id="3" name="Označba mesta datuma 2">
            <a:extLst>
              <a:ext uri="{FF2B5EF4-FFF2-40B4-BE49-F238E27FC236}">
                <a16:creationId xmlns:a16="http://schemas.microsoft.com/office/drawing/2014/main" id="{30345931-2536-C188-5E05-574D8B1E2BD6}"/>
              </a:ext>
            </a:extLst>
          </p:cNvPr>
          <p:cNvSpPr>
            <a:spLocks noGrp="1"/>
          </p:cNvSpPr>
          <p:nvPr>
            <p:ph type="dt" sz="half" idx="10"/>
          </p:nvPr>
        </p:nvSpPr>
        <p:spPr/>
        <p:txBody>
          <a:bodyPr/>
          <a:lstStyle/>
          <a:p>
            <a:fld id="{D8C55632-F9CE-4D21-9F14-9745370E3F80}" type="datetimeFigureOut">
              <a:rPr lang="sl-SI" smtClean="0"/>
              <a:t>28. 08. 2023</a:t>
            </a:fld>
            <a:endParaRPr lang="sl-SI"/>
          </a:p>
        </p:txBody>
      </p:sp>
      <p:sp>
        <p:nvSpPr>
          <p:cNvPr id="4" name="Označba mesta noge 3">
            <a:extLst>
              <a:ext uri="{FF2B5EF4-FFF2-40B4-BE49-F238E27FC236}">
                <a16:creationId xmlns:a16="http://schemas.microsoft.com/office/drawing/2014/main" id="{798F5AB5-C0AF-FD62-FDE9-6EAFEA960CA1}"/>
              </a:ext>
            </a:extLst>
          </p:cNvPr>
          <p:cNvSpPr>
            <a:spLocks noGrp="1"/>
          </p:cNvSpPr>
          <p:nvPr>
            <p:ph type="ftr" sz="quarter" idx="11"/>
          </p:nvPr>
        </p:nvSpPr>
        <p:spPr/>
        <p:txBody>
          <a:bodyPr/>
          <a:lstStyle/>
          <a:p>
            <a:endParaRPr lang="sl-SI"/>
          </a:p>
        </p:txBody>
      </p:sp>
      <p:sp>
        <p:nvSpPr>
          <p:cNvPr id="5" name="Označba mesta številke diapozitiva 4">
            <a:extLst>
              <a:ext uri="{FF2B5EF4-FFF2-40B4-BE49-F238E27FC236}">
                <a16:creationId xmlns:a16="http://schemas.microsoft.com/office/drawing/2014/main" id="{4FBC42D0-127A-EA75-0865-8D232FAF2F87}"/>
              </a:ext>
            </a:extLst>
          </p:cNvPr>
          <p:cNvSpPr>
            <a:spLocks noGrp="1"/>
          </p:cNvSpPr>
          <p:nvPr>
            <p:ph type="sldNum" sz="quarter" idx="12"/>
          </p:nvPr>
        </p:nvSpPr>
        <p:spPr/>
        <p:txBody>
          <a:bodyPr/>
          <a:lstStyle/>
          <a:p>
            <a:fld id="{C5B9E5AD-9A37-4859-B147-D47D663002FB}" type="slidenum">
              <a:rPr lang="sl-SI" smtClean="0"/>
              <a:t>‹#›</a:t>
            </a:fld>
            <a:endParaRPr lang="sl-SI"/>
          </a:p>
        </p:txBody>
      </p:sp>
    </p:spTree>
    <p:extLst>
      <p:ext uri="{BB962C8B-B14F-4D97-AF65-F5344CB8AC3E}">
        <p14:creationId xmlns:p14="http://schemas.microsoft.com/office/powerpoint/2010/main" val="1751542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značba mesta datuma 1">
            <a:extLst>
              <a:ext uri="{FF2B5EF4-FFF2-40B4-BE49-F238E27FC236}">
                <a16:creationId xmlns:a16="http://schemas.microsoft.com/office/drawing/2014/main" id="{F462BFFA-75DF-B06D-202A-7D696344CF01}"/>
              </a:ext>
            </a:extLst>
          </p:cNvPr>
          <p:cNvSpPr>
            <a:spLocks noGrp="1"/>
          </p:cNvSpPr>
          <p:nvPr>
            <p:ph type="dt" sz="half" idx="10"/>
          </p:nvPr>
        </p:nvSpPr>
        <p:spPr/>
        <p:txBody>
          <a:bodyPr/>
          <a:lstStyle/>
          <a:p>
            <a:fld id="{D8C55632-F9CE-4D21-9F14-9745370E3F80}" type="datetimeFigureOut">
              <a:rPr lang="sl-SI" smtClean="0"/>
              <a:t>28. 08. 2023</a:t>
            </a:fld>
            <a:endParaRPr lang="sl-SI"/>
          </a:p>
        </p:txBody>
      </p:sp>
      <p:sp>
        <p:nvSpPr>
          <p:cNvPr id="3" name="Označba mesta noge 2">
            <a:extLst>
              <a:ext uri="{FF2B5EF4-FFF2-40B4-BE49-F238E27FC236}">
                <a16:creationId xmlns:a16="http://schemas.microsoft.com/office/drawing/2014/main" id="{9BC4A442-BADC-9CB6-56B2-C911A647B062}"/>
              </a:ext>
            </a:extLst>
          </p:cNvPr>
          <p:cNvSpPr>
            <a:spLocks noGrp="1"/>
          </p:cNvSpPr>
          <p:nvPr>
            <p:ph type="ftr" sz="quarter" idx="11"/>
          </p:nvPr>
        </p:nvSpPr>
        <p:spPr/>
        <p:txBody>
          <a:bodyPr/>
          <a:lstStyle/>
          <a:p>
            <a:endParaRPr lang="sl-SI"/>
          </a:p>
        </p:txBody>
      </p:sp>
      <p:sp>
        <p:nvSpPr>
          <p:cNvPr id="4" name="Označba mesta številke diapozitiva 3">
            <a:extLst>
              <a:ext uri="{FF2B5EF4-FFF2-40B4-BE49-F238E27FC236}">
                <a16:creationId xmlns:a16="http://schemas.microsoft.com/office/drawing/2014/main" id="{15EBEE7C-4D92-2840-76C0-2FFE9D6BD8E8}"/>
              </a:ext>
            </a:extLst>
          </p:cNvPr>
          <p:cNvSpPr>
            <a:spLocks noGrp="1"/>
          </p:cNvSpPr>
          <p:nvPr>
            <p:ph type="sldNum" sz="quarter" idx="12"/>
          </p:nvPr>
        </p:nvSpPr>
        <p:spPr/>
        <p:txBody>
          <a:bodyPr/>
          <a:lstStyle/>
          <a:p>
            <a:fld id="{C5B9E5AD-9A37-4859-B147-D47D663002FB}" type="slidenum">
              <a:rPr lang="sl-SI" smtClean="0"/>
              <a:t>‹#›</a:t>
            </a:fld>
            <a:endParaRPr lang="sl-SI"/>
          </a:p>
        </p:txBody>
      </p:sp>
    </p:spTree>
    <p:extLst>
      <p:ext uri="{BB962C8B-B14F-4D97-AF65-F5344CB8AC3E}">
        <p14:creationId xmlns:p14="http://schemas.microsoft.com/office/powerpoint/2010/main" val="2295466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758F6F1-E5E2-1E6B-4386-544FC176C146}"/>
              </a:ext>
            </a:extLst>
          </p:cNvPr>
          <p:cNvSpPr>
            <a:spLocks noGrp="1"/>
          </p:cNvSpPr>
          <p:nvPr>
            <p:ph type="title"/>
          </p:nvPr>
        </p:nvSpPr>
        <p:spPr>
          <a:xfrm>
            <a:off x="839788" y="457200"/>
            <a:ext cx="3932237" cy="1600200"/>
          </a:xfrm>
        </p:spPr>
        <p:txBody>
          <a:bodyPr anchor="b"/>
          <a:lstStyle>
            <a:lvl1pPr>
              <a:defRPr sz="3200"/>
            </a:lvl1pPr>
          </a:lstStyle>
          <a:p>
            <a:r>
              <a:rPr lang="sl-SI"/>
              <a:t>Kliknite, če želite urediti slog naslova matrice</a:t>
            </a:r>
          </a:p>
        </p:txBody>
      </p:sp>
      <p:sp>
        <p:nvSpPr>
          <p:cNvPr id="3" name="Označba mesta vsebine 2">
            <a:extLst>
              <a:ext uri="{FF2B5EF4-FFF2-40B4-BE49-F238E27FC236}">
                <a16:creationId xmlns:a16="http://schemas.microsoft.com/office/drawing/2014/main" id="{87441CA0-D031-277D-F4F2-88937D631A9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besedila 3">
            <a:extLst>
              <a:ext uri="{FF2B5EF4-FFF2-40B4-BE49-F238E27FC236}">
                <a16:creationId xmlns:a16="http://schemas.microsoft.com/office/drawing/2014/main" id="{1F1BEB62-ABF6-ABA9-34E3-0AB6FF697A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Kliknite za urejanje slogov besedila matrice</a:t>
            </a:r>
          </a:p>
        </p:txBody>
      </p:sp>
      <p:sp>
        <p:nvSpPr>
          <p:cNvPr id="5" name="Označba mesta datuma 4">
            <a:extLst>
              <a:ext uri="{FF2B5EF4-FFF2-40B4-BE49-F238E27FC236}">
                <a16:creationId xmlns:a16="http://schemas.microsoft.com/office/drawing/2014/main" id="{9C0B6D98-88CB-1ABC-CD13-CE29E3586C0B}"/>
              </a:ext>
            </a:extLst>
          </p:cNvPr>
          <p:cNvSpPr>
            <a:spLocks noGrp="1"/>
          </p:cNvSpPr>
          <p:nvPr>
            <p:ph type="dt" sz="half" idx="10"/>
          </p:nvPr>
        </p:nvSpPr>
        <p:spPr/>
        <p:txBody>
          <a:bodyPr/>
          <a:lstStyle/>
          <a:p>
            <a:fld id="{D8C55632-F9CE-4D21-9F14-9745370E3F80}" type="datetimeFigureOut">
              <a:rPr lang="sl-SI" smtClean="0"/>
              <a:t>28. 08. 2023</a:t>
            </a:fld>
            <a:endParaRPr lang="sl-SI"/>
          </a:p>
        </p:txBody>
      </p:sp>
      <p:sp>
        <p:nvSpPr>
          <p:cNvPr id="6" name="Označba mesta noge 5">
            <a:extLst>
              <a:ext uri="{FF2B5EF4-FFF2-40B4-BE49-F238E27FC236}">
                <a16:creationId xmlns:a16="http://schemas.microsoft.com/office/drawing/2014/main" id="{2E215079-33BC-24EF-8ED3-746542F61EE6}"/>
              </a:ext>
            </a:extLst>
          </p:cNvPr>
          <p:cNvSpPr>
            <a:spLocks noGrp="1"/>
          </p:cNvSpPr>
          <p:nvPr>
            <p:ph type="ftr" sz="quarter" idx="11"/>
          </p:nvPr>
        </p:nvSpPr>
        <p:spPr/>
        <p:txBody>
          <a:bodyPr/>
          <a:lstStyle/>
          <a:p>
            <a:endParaRPr lang="sl-SI"/>
          </a:p>
        </p:txBody>
      </p:sp>
      <p:sp>
        <p:nvSpPr>
          <p:cNvPr id="7" name="Označba mesta številke diapozitiva 6">
            <a:extLst>
              <a:ext uri="{FF2B5EF4-FFF2-40B4-BE49-F238E27FC236}">
                <a16:creationId xmlns:a16="http://schemas.microsoft.com/office/drawing/2014/main" id="{189E1200-B1B3-DE56-FBDA-45EAEA7F3640}"/>
              </a:ext>
            </a:extLst>
          </p:cNvPr>
          <p:cNvSpPr>
            <a:spLocks noGrp="1"/>
          </p:cNvSpPr>
          <p:nvPr>
            <p:ph type="sldNum" sz="quarter" idx="12"/>
          </p:nvPr>
        </p:nvSpPr>
        <p:spPr/>
        <p:txBody>
          <a:bodyPr/>
          <a:lstStyle/>
          <a:p>
            <a:fld id="{C5B9E5AD-9A37-4859-B147-D47D663002FB}" type="slidenum">
              <a:rPr lang="sl-SI" smtClean="0"/>
              <a:t>‹#›</a:t>
            </a:fld>
            <a:endParaRPr lang="sl-SI"/>
          </a:p>
        </p:txBody>
      </p:sp>
    </p:spTree>
    <p:extLst>
      <p:ext uri="{BB962C8B-B14F-4D97-AF65-F5344CB8AC3E}">
        <p14:creationId xmlns:p14="http://schemas.microsoft.com/office/powerpoint/2010/main" val="2893136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8735B5D-F1ED-4572-2B67-C2FED5DCF987}"/>
              </a:ext>
            </a:extLst>
          </p:cNvPr>
          <p:cNvSpPr>
            <a:spLocks noGrp="1"/>
          </p:cNvSpPr>
          <p:nvPr>
            <p:ph type="title"/>
          </p:nvPr>
        </p:nvSpPr>
        <p:spPr>
          <a:xfrm>
            <a:off x="839788" y="457200"/>
            <a:ext cx="3932237" cy="1600200"/>
          </a:xfrm>
        </p:spPr>
        <p:txBody>
          <a:bodyPr anchor="b"/>
          <a:lstStyle>
            <a:lvl1pPr>
              <a:defRPr sz="3200"/>
            </a:lvl1pPr>
          </a:lstStyle>
          <a:p>
            <a:r>
              <a:rPr lang="sl-SI"/>
              <a:t>Kliknite, če želite urediti slog naslova matrice</a:t>
            </a:r>
          </a:p>
        </p:txBody>
      </p:sp>
      <p:sp>
        <p:nvSpPr>
          <p:cNvPr id="3" name="Označba mesta slike 2">
            <a:extLst>
              <a:ext uri="{FF2B5EF4-FFF2-40B4-BE49-F238E27FC236}">
                <a16:creationId xmlns:a16="http://schemas.microsoft.com/office/drawing/2014/main" id="{EDAB3F62-7134-79DB-9535-045AC418B9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Označba mesta besedila 3">
            <a:extLst>
              <a:ext uri="{FF2B5EF4-FFF2-40B4-BE49-F238E27FC236}">
                <a16:creationId xmlns:a16="http://schemas.microsoft.com/office/drawing/2014/main" id="{E12362DD-DC8B-3BDD-DF4E-292A86A40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Kliknite za urejanje slogov besedila matrice</a:t>
            </a:r>
          </a:p>
        </p:txBody>
      </p:sp>
      <p:sp>
        <p:nvSpPr>
          <p:cNvPr id="5" name="Označba mesta datuma 4">
            <a:extLst>
              <a:ext uri="{FF2B5EF4-FFF2-40B4-BE49-F238E27FC236}">
                <a16:creationId xmlns:a16="http://schemas.microsoft.com/office/drawing/2014/main" id="{AAB9B5CB-5F86-5394-550F-A3C799CC30E6}"/>
              </a:ext>
            </a:extLst>
          </p:cNvPr>
          <p:cNvSpPr>
            <a:spLocks noGrp="1"/>
          </p:cNvSpPr>
          <p:nvPr>
            <p:ph type="dt" sz="half" idx="10"/>
          </p:nvPr>
        </p:nvSpPr>
        <p:spPr/>
        <p:txBody>
          <a:bodyPr/>
          <a:lstStyle/>
          <a:p>
            <a:fld id="{D8C55632-F9CE-4D21-9F14-9745370E3F80}" type="datetimeFigureOut">
              <a:rPr lang="sl-SI" smtClean="0"/>
              <a:t>28. 08. 2023</a:t>
            </a:fld>
            <a:endParaRPr lang="sl-SI"/>
          </a:p>
        </p:txBody>
      </p:sp>
      <p:sp>
        <p:nvSpPr>
          <p:cNvPr id="6" name="Označba mesta noge 5">
            <a:extLst>
              <a:ext uri="{FF2B5EF4-FFF2-40B4-BE49-F238E27FC236}">
                <a16:creationId xmlns:a16="http://schemas.microsoft.com/office/drawing/2014/main" id="{8F7674A7-E339-5DBA-098C-89EF0344AE4E}"/>
              </a:ext>
            </a:extLst>
          </p:cNvPr>
          <p:cNvSpPr>
            <a:spLocks noGrp="1"/>
          </p:cNvSpPr>
          <p:nvPr>
            <p:ph type="ftr" sz="quarter" idx="11"/>
          </p:nvPr>
        </p:nvSpPr>
        <p:spPr/>
        <p:txBody>
          <a:bodyPr/>
          <a:lstStyle/>
          <a:p>
            <a:endParaRPr lang="sl-SI"/>
          </a:p>
        </p:txBody>
      </p:sp>
      <p:sp>
        <p:nvSpPr>
          <p:cNvPr id="7" name="Označba mesta številke diapozitiva 6">
            <a:extLst>
              <a:ext uri="{FF2B5EF4-FFF2-40B4-BE49-F238E27FC236}">
                <a16:creationId xmlns:a16="http://schemas.microsoft.com/office/drawing/2014/main" id="{2E55DD58-778D-9E30-EC8A-E1AC34BE121E}"/>
              </a:ext>
            </a:extLst>
          </p:cNvPr>
          <p:cNvSpPr>
            <a:spLocks noGrp="1"/>
          </p:cNvSpPr>
          <p:nvPr>
            <p:ph type="sldNum" sz="quarter" idx="12"/>
          </p:nvPr>
        </p:nvSpPr>
        <p:spPr/>
        <p:txBody>
          <a:bodyPr/>
          <a:lstStyle/>
          <a:p>
            <a:fld id="{C5B9E5AD-9A37-4859-B147-D47D663002FB}" type="slidenum">
              <a:rPr lang="sl-SI" smtClean="0"/>
              <a:t>‹#›</a:t>
            </a:fld>
            <a:endParaRPr lang="sl-SI"/>
          </a:p>
        </p:txBody>
      </p:sp>
    </p:spTree>
    <p:extLst>
      <p:ext uri="{BB962C8B-B14F-4D97-AF65-F5344CB8AC3E}">
        <p14:creationId xmlns:p14="http://schemas.microsoft.com/office/powerpoint/2010/main" val="38913029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Označba mesta naslova 1">
            <a:extLst>
              <a:ext uri="{FF2B5EF4-FFF2-40B4-BE49-F238E27FC236}">
                <a16:creationId xmlns:a16="http://schemas.microsoft.com/office/drawing/2014/main" id="{771BA4DA-C902-F5B8-9530-C9AC6EB5E44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l-SI"/>
              <a:t>Kliknite, če želite urediti slog naslova matrice</a:t>
            </a:r>
          </a:p>
        </p:txBody>
      </p:sp>
      <p:sp>
        <p:nvSpPr>
          <p:cNvPr id="3" name="Označba mesta besedila 2">
            <a:extLst>
              <a:ext uri="{FF2B5EF4-FFF2-40B4-BE49-F238E27FC236}">
                <a16:creationId xmlns:a16="http://schemas.microsoft.com/office/drawing/2014/main" id="{39033608-EB96-EC64-153D-87F7692503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37FE30FB-B3CD-828B-1D28-46F4216C24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C55632-F9CE-4D21-9F14-9745370E3F80}" type="datetimeFigureOut">
              <a:rPr lang="sl-SI" smtClean="0"/>
              <a:t>28. 08. 2023</a:t>
            </a:fld>
            <a:endParaRPr lang="sl-SI"/>
          </a:p>
        </p:txBody>
      </p:sp>
      <p:sp>
        <p:nvSpPr>
          <p:cNvPr id="5" name="Označba mesta noge 4">
            <a:extLst>
              <a:ext uri="{FF2B5EF4-FFF2-40B4-BE49-F238E27FC236}">
                <a16:creationId xmlns:a16="http://schemas.microsoft.com/office/drawing/2014/main" id="{5FDC9171-B40B-EF5F-CABC-1450FBA90B3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Označba mesta številke diapozitiva 5">
            <a:extLst>
              <a:ext uri="{FF2B5EF4-FFF2-40B4-BE49-F238E27FC236}">
                <a16:creationId xmlns:a16="http://schemas.microsoft.com/office/drawing/2014/main" id="{7E530926-7D0B-0D8D-6199-A513128298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9E5AD-9A37-4859-B147-D47D663002FB}" type="slidenum">
              <a:rPr lang="sl-SI" smtClean="0"/>
              <a:t>‹#›</a:t>
            </a:fld>
            <a:endParaRPr lang="sl-SI"/>
          </a:p>
        </p:txBody>
      </p:sp>
    </p:spTree>
    <p:extLst>
      <p:ext uri="{BB962C8B-B14F-4D97-AF65-F5344CB8AC3E}">
        <p14:creationId xmlns:p14="http://schemas.microsoft.com/office/powerpoint/2010/main" val="3860316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mailto:poplave2023.mgts@gov.si"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www.pisrs.si/Pis.web/pregledPredpisa?id=URED2969" TargetMode="External"/><Relationship Id="rId2" Type="http://schemas.openxmlformats.org/officeDocument/2006/relationships/hyperlink" Target="https://www.gov.si/zbirke/projekti-in-programi/slovenijo-prizadele-najhujse-poplave/ukrepi-za-pomoc-gospodarstvu/" TargetMode="External"/><Relationship Id="rId1" Type="http://schemas.openxmlformats.org/officeDocument/2006/relationships/slideLayout" Target="../slideLayouts/slideLayout1.xml"/><Relationship Id="rId4" Type="http://schemas.openxmlformats.org/officeDocument/2006/relationships/hyperlink" Target="http://www.pisrs.si/Pis.web/pregledPredpisa?id=ZAKO3734"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tinyurl.com/info-in-navodila" TargetMode="External"/><Relationship Id="rId2" Type="http://schemas.openxmlformats.org/officeDocument/2006/relationships/hyperlink" Target="mailto:poplave2023.mgts@gov.si" TargetMode="External"/><Relationship Id="rId1" Type="http://schemas.openxmlformats.org/officeDocument/2006/relationships/slideLayout" Target="../slideLayouts/slideLayout1.xml"/><Relationship Id="rId5" Type="http://schemas.openxmlformats.org/officeDocument/2006/relationships/hyperlink" Target="https://tinyurl.com/mgts-obrazec" TargetMode="External"/><Relationship Id="rId4" Type="http://schemas.openxmlformats.org/officeDocument/2006/relationships/hyperlink" Target="https://tinyurl.com/odgovori-in-vprasanja"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E2A383E-19D9-716C-F203-C9127F658142}"/>
              </a:ext>
            </a:extLst>
          </p:cNvPr>
          <p:cNvSpPr>
            <a:spLocks noGrp="1"/>
          </p:cNvSpPr>
          <p:nvPr>
            <p:ph type="title"/>
          </p:nvPr>
        </p:nvSpPr>
        <p:spPr/>
        <p:txBody>
          <a:bodyPr/>
          <a:lstStyle/>
          <a:p>
            <a:endParaRPr lang="sl-SI"/>
          </a:p>
        </p:txBody>
      </p:sp>
      <p:sp>
        <p:nvSpPr>
          <p:cNvPr id="3" name="Označba mesta vsebine 2">
            <a:extLst>
              <a:ext uri="{FF2B5EF4-FFF2-40B4-BE49-F238E27FC236}">
                <a16:creationId xmlns:a16="http://schemas.microsoft.com/office/drawing/2014/main" id="{3AE41581-E092-03AA-DF91-3EBC5E9D56E3}"/>
              </a:ext>
            </a:extLst>
          </p:cNvPr>
          <p:cNvSpPr>
            <a:spLocks noGrp="1"/>
          </p:cNvSpPr>
          <p:nvPr>
            <p:ph idx="1"/>
          </p:nvPr>
        </p:nvSpPr>
        <p:spPr/>
        <p:txBody>
          <a:bodyPr/>
          <a:lstStyle/>
          <a:p>
            <a:endParaRPr lang="sl-SI"/>
          </a:p>
        </p:txBody>
      </p:sp>
      <p:pic>
        <p:nvPicPr>
          <p:cNvPr id="4" name="Slika 3" descr="Dekorativno ozadje v modrih odtenkih - v levem zgornjem kotu logotip Republika Slovenija, Ministrstvo za gospodarstvo, turizem in šport, v desnem zgornjem kotu pa zeleni nacionalni znak I feel Slovenia" title="Dekorativno ozadje">
            <a:extLst>
              <a:ext uri="{FF2B5EF4-FFF2-40B4-BE49-F238E27FC236}">
                <a16:creationId xmlns:a16="http://schemas.microsoft.com/office/drawing/2014/main" id="{F1972F75-F7DC-81BC-310B-16BE4F912C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a:blipFill>
            <a:blip r:embed="rId3"/>
            <a:tile tx="0" ty="0" sx="100000" sy="100000" flip="none" algn="tl"/>
          </a:blipFill>
        </p:spPr>
      </p:pic>
      <p:sp>
        <p:nvSpPr>
          <p:cNvPr id="5" name="PoljeZBesedilom 4">
            <a:extLst>
              <a:ext uri="{FF2B5EF4-FFF2-40B4-BE49-F238E27FC236}">
                <a16:creationId xmlns:a16="http://schemas.microsoft.com/office/drawing/2014/main" id="{A96247AF-5C2D-6101-3B29-4C8EDA326366}"/>
              </a:ext>
            </a:extLst>
          </p:cNvPr>
          <p:cNvSpPr txBox="1"/>
          <p:nvPr/>
        </p:nvSpPr>
        <p:spPr>
          <a:xfrm>
            <a:off x="1442720" y="2407920"/>
            <a:ext cx="9042400" cy="584775"/>
          </a:xfrm>
          <a:prstGeom prst="rect">
            <a:avLst/>
          </a:prstGeom>
          <a:noFill/>
        </p:spPr>
        <p:txBody>
          <a:bodyPr wrap="square" rtlCol="0">
            <a:spAutoFit/>
          </a:bodyPr>
          <a:lstStyle/>
          <a:p>
            <a:r>
              <a:rPr lang="sl-SI" sz="3200" b="1" dirty="0">
                <a:solidFill>
                  <a:schemeClr val="bg1"/>
                </a:solidFill>
                <a:latin typeface="Republika" panose="02000506040000020004" pitchFamily="2" charset="-18"/>
              </a:rPr>
              <a:t>Poplave 2023</a:t>
            </a:r>
          </a:p>
        </p:txBody>
      </p:sp>
      <p:sp>
        <p:nvSpPr>
          <p:cNvPr id="6" name="PoljeZBesedilom 5">
            <a:extLst>
              <a:ext uri="{FF2B5EF4-FFF2-40B4-BE49-F238E27FC236}">
                <a16:creationId xmlns:a16="http://schemas.microsoft.com/office/drawing/2014/main" id="{F79A4A96-BA3D-857E-CB60-7E3D5F2F6DE1}"/>
              </a:ext>
            </a:extLst>
          </p:cNvPr>
          <p:cNvSpPr txBox="1"/>
          <p:nvPr/>
        </p:nvSpPr>
        <p:spPr>
          <a:xfrm>
            <a:off x="1442720" y="3330840"/>
            <a:ext cx="9042400" cy="707886"/>
          </a:xfrm>
          <a:prstGeom prst="rect">
            <a:avLst/>
          </a:prstGeom>
          <a:noFill/>
        </p:spPr>
        <p:txBody>
          <a:bodyPr wrap="square" rtlCol="0">
            <a:spAutoFit/>
          </a:bodyPr>
          <a:lstStyle/>
          <a:p>
            <a:r>
              <a:rPr lang="sl-SI" sz="4000" b="1" dirty="0">
                <a:solidFill>
                  <a:schemeClr val="bg1"/>
                </a:solidFill>
                <a:latin typeface="Republika" panose="02000506040000020004" pitchFamily="2" charset="-18"/>
              </a:rPr>
              <a:t>Celovit paket za pomoč gospodarstvu</a:t>
            </a:r>
          </a:p>
        </p:txBody>
      </p:sp>
      <p:sp>
        <p:nvSpPr>
          <p:cNvPr id="7" name="PoljeZBesedilom 6">
            <a:extLst>
              <a:ext uri="{FF2B5EF4-FFF2-40B4-BE49-F238E27FC236}">
                <a16:creationId xmlns:a16="http://schemas.microsoft.com/office/drawing/2014/main" id="{DA02D0C7-5AAB-C5B3-4FEF-92A8132B2FBD}"/>
              </a:ext>
            </a:extLst>
          </p:cNvPr>
          <p:cNvSpPr txBox="1"/>
          <p:nvPr/>
        </p:nvSpPr>
        <p:spPr>
          <a:xfrm>
            <a:off x="1442720" y="4716988"/>
            <a:ext cx="9042400" cy="1200329"/>
          </a:xfrm>
          <a:prstGeom prst="rect">
            <a:avLst/>
          </a:prstGeom>
          <a:noFill/>
        </p:spPr>
        <p:txBody>
          <a:bodyPr wrap="square" rtlCol="0">
            <a:spAutoFit/>
          </a:bodyPr>
          <a:lstStyle/>
          <a:p>
            <a:r>
              <a:rPr lang="sl-SI" sz="2400" b="1" dirty="0">
                <a:solidFill>
                  <a:schemeClr val="bg1"/>
                </a:solidFill>
                <a:latin typeface="Republika" panose="02000506040000020004" pitchFamily="2" charset="-18"/>
              </a:rPr>
              <a:t>Posvet z oškodovanimi podjetji</a:t>
            </a:r>
          </a:p>
          <a:p>
            <a:r>
              <a:rPr lang="sl-SI" sz="2400" b="1" dirty="0">
                <a:solidFill>
                  <a:schemeClr val="bg1"/>
                </a:solidFill>
                <a:latin typeface="Republika" panose="02000506040000020004" pitchFamily="2" charset="-18"/>
              </a:rPr>
              <a:t>za oceno in odpravo škode v gospodarstvu</a:t>
            </a:r>
          </a:p>
          <a:p>
            <a:r>
              <a:rPr lang="sl-SI" sz="2400" b="1" dirty="0">
                <a:solidFill>
                  <a:schemeClr val="bg1"/>
                </a:solidFill>
                <a:latin typeface="Republika" panose="02000506040000020004" pitchFamily="2" charset="-18"/>
              </a:rPr>
              <a:t>29. avgust 2023</a:t>
            </a:r>
          </a:p>
        </p:txBody>
      </p:sp>
    </p:spTree>
    <p:extLst>
      <p:ext uri="{BB962C8B-B14F-4D97-AF65-F5344CB8AC3E}">
        <p14:creationId xmlns:p14="http://schemas.microsoft.com/office/powerpoint/2010/main" val="14920871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0A5E998-2744-AA67-2825-4159513A3156}"/>
              </a:ext>
            </a:extLst>
          </p:cNvPr>
          <p:cNvSpPr>
            <a:spLocks noGrp="1"/>
          </p:cNvSpPr>
          <p:nvPr>
            <p:ph type="ctrTitle"/>
          </p:nvPr>
        </p:nvSpPr>
        <p:spPr>
          <a:xfrm>
            <a:off x="461962" y="419100"/>
            <a:ext cx="11268075" cy="620712"/>
          </a:xfrm>
        </p:spPr>
        <p:txBody>
          <a:bodyPr>
            <a:normAutofit/>
          </a:bodyPr>
          <a:lstStyle/>
          <a:p>
            <a:pPr algn="l"/>
            <a:r>
              <a:rPr lang="sl-SI" sz="2800" b="1" dirty="0">
                <a:solidFill>
                  <a:srgbClr val="529DBA"/>
                </a:solidFill>
                <a:latin typeface="Republika" panose="02000506040000020004" pitchFamily="2" charset="-18"/>
              </a:rPr>
              <a:t>Ocenjevanje škode – stroji in oprema</a:t>
            </a:r>
          </a:p>
        </p:txBody>
      </p:sp>
      <p:sp>
        <p:nvSpPr>
          <p:cNvPr id="3" name="Podnaslov 2">
            <a:extLst>
              <a:ext uri="{FF2B5EF4-FFF2-40B4-BE49-F238E27FC236}">
                <a16:creationId xmlns:a16="http://schemas.microsoft.com/office/drawing/2014/main" id="{92F08461-9BC8-A4F3-1B94-0E94CAC3C948}"/>
              </a:ext>
            </a:extLst>
          </p:cNvPr>
          <p:cNvSpPr>
            <a:spLocks noGrp="1"/>
          </p:cNvSpPr>
          <p:nvPr>
            <p:ph type="subTitle" idx="1"/>
          </p:nvPr>
        </p:nvSpPr>
        <p:spPr>
          <a:xfrm>
            <a:off x="409575" y="1271239"/>
            <a:ext cx="11391899" cy="5167661"/>
          </a:xfrm>
        </p:spPr>
        <p:txBody>
          <a:bodyPr>
            <a:normAutofit/>
          </a:bodyPr>
          <a:lstStyle/>
          <a:p>
            <a:pPr algn="just"/>
            <a:r>
              <a:rPr lang="sl-SI" sz="2200" b="1" dirty="0">
                <a:latin typeface="Republika" panose="02000506040000020004" pitchFamily="2" charset="-18"/>
              </a:rPr>
              <a:t>Izračun:</a:t>
            </a:r>
          </a:p>
          <a:p>
            <a:pPr algn="just"/>
            <a:r>
              <a:rPr lang="sl-SI" sz="2200" dirty="0">
                <a:latin typeface="Republika" panose="02000506040000020004" pitchFamily="2" charset="-18"/>
              </a:rPr>
              <a:t>Od ocenjene poštene tržne vrednosti stroja/opreme pred nesrečo (v EUR) z upoštevanjem amortizacije se odšteje vrednost stroja/opreme po nesreči (v EUR). </a:t>
            </a:r>
          </a:p>
          <a:p>
            <a:pPr algn="just"/>
            <a:endParaRPr lang="sl-SI" sz="2200" dirty="0">
              <a:latin typeface="Republika" panose="02000506040000020004" pitchFamily="2" charset="-18"/>
            </a:endParaRPr>
          </a:p>
          <a:p>
            <a:pPr algn="just"/>
            <a:r>
              <a:rPr lang="sl-SI" sz="2200" b="1" dirty="0">
                <a:solidFill>
                  <a:srgbClr val="529DBA"/>
                </a:solidFill>
                <a:latin typeface="Republika" panose="02000506040000020004" pitchFamily="2" charset="-18"/>
              </a:rPr>
              <a:t>!!! </a:t>
            </a:r>
            <a:r>
              <a:rPr lang="sl-SI" sz="2200" dirty="0">
                <a:latin typeface="Republika" panose="02000506040000020004" pitchFamily="2" charset="-18"/>
              </a:rPr>
              <a:t>Med škodo na strojih in opremi </a:t>
            </a:r>
            <a:r>
              <a:rPr lang="sl-SI" sz="2200" b="1" dirty="0">
                <a:latin typeface="Republika" panose="02000506040000020004" pitchFamily="2" charset="-18"/>
              </a:rPr>
              <a:t>ne spadajo</a:t>
            </a:r>
            <a:r>
              <a:rPr lang="sl-SI" sz="2200" dirty="0">
                <a:latin typeface="Republika" panose="02000506040000020004" pitchFamily="2" charset="-18"/>
              </a:rPr>
              <a:t>: zgradbe, tla, stene, vrata, okna, električna in druga napeljava, zemljišča, parkirišča, drevesa, ograje, ipd. </a:t>
            </a:r>
          </a:p>
          <a:p>
            <a:pPr algn="just"/>
            <a:endParaRPr lang="sl-SI" sz="2200" dirty="0">
              <a:latin typeface="Republika" panose="02000506040000020004" pitchFamily="2" charset="-18"/>
            </a:endParaRPr>
          </a:p>
          <a:p>
            <a:pPr algn="just"/>
            <a:r>
              <a:rPr lang="sl-SI" sz="2200" b="1" dirty="0">
                <a:latin typeface="Republika" panose="02000506040000020004" pitchFamily="2" charset="-18"/>
              </a:rPr>
              <a:t>Dokazilo za povračila: </a:t>
            </a:r>
          </a:p>
          <a:p>
            <a:pPr algn="just"/>
            <a:r>
              <a:rPr lang="sl-SI" sz="2200" dirty="0">
                <a:latin typeface="Republika" panose="02000506040000020004" pitchFamily="2" charset="-18"/>
              </a:rPr>
              <a:t>cenitev zapriseženega sodnega cenilca ali pooblaščenega ocenjevalca Slovenskega inštituta za revizijo o pošteni tržni vrednosti stroja ali opreme pred nesrečo in vrednosti po nesreči. </a:t>
            </a:r>
          </a:p>
          <a:p>
            <a:pPr algn="just"/>
            <a:r>
              <a:rPr lang="sl-SI" sz="2200" dirty="0">
                <a:latin typeface="Republika" panose="02000506040000020004" pitchFamily="2" charset="-18"/>
              </a:rPr>
              <a:t>Priložiti tudi zavarovalne police, potrdila o izplačilu zavarovalnin (če so).</a:t>
            </a:r>
          </a:p>
        </p:txBody>
      </p:sp>
      <p:cxnSp>
        <p:nvCxnSpPr>
          <p:cNvPr id="5" name="Raven povezovalnik 4">
            <a:extLst>
              <a:ext uri="{FF2B5EF4-FFF2-40B4-BE49-F238E27FC236}">
                <a16:creationId xmlns:a16="http://schemas.microsoft.com/office/drawing/2014/main" id="{29DB7647-B011-09C0-41ED-655C78847487}"/>
              </a:ext>
            </a:extLst>
          </p:cNvPr>
          <p:cNvCxnSpPr/>
          <p:nvPr/>
        </p:nvCxnSpPr>
        <p:spPr>
          <a:xfrm>
            <a:off x="461962" y="3832766"/>
            <a:ext cx="11108474" cy="0"/>
          </a:xfrm>
          <a:prstGeom prst="line">
            <a:avLst/>
          </a:prstGeom>
          <a:ln w="38100">
            <a:solidFill>
              <a:srgbClr val="529DB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50979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slov 2">
            <a:extLst>
              <a:ext uri="{FF2B5EF4-FFF2-40B4-BE49-F238E27FC236}">
                <a16:creationId xmlns:a16="http://schemas.microsoft.com/office/drawing/2014/main" id="{92F08461-9BC8-A4F3-1B94-0E94CAC3C948}"/>
              </a:ext>
            </a:extLst>
          </p:cNvPr>
          <p:cNvSpPr>
            <a:spLocks noGrp="1"/>
          </p:cNvSpPr>
          <p:nvPr>
            <p:ph type="subTitle" idx="1"/>
          </p:nvPr>
        </p:nvSpPr>
        <p:spPr>
          <a:xfrm>
            <a:off x="409575" y="1293541"/>
            <a:ext cx="11391899" cy="5145359"/>
          </a:xfrm>
        </p:spPr>
        <p:txBody>
          <a:bodyPr>
            <a:normAutofit/>
          </a:bodyPr>
          <a:lstStyle/>
          <a:p>
            <a:pPr algn="just"/>
            <a:r>
              <a:rPr lang="sl-SI" sz="2200" b="1" dirty="0">
                <a:latin typeface="Republika" panose="02000506040000020004" pitchFamily="2" charset="-18"/>
              </a:rPr>
              <a:t>Izračun:</a:t>
            </a:r>
          </a:p>
          <a:p>
            <a:pPr algn="just"/>
            <a:r>
              <a:rPr lang="sl-SI" sz="2200" dirty="0">
                <a:latin typeface="Republika" panose="02000506040000020004" pitchFamily="2" charset="-18"/>
              </a:rPr>
              <a:t>Od ocenjene dejanske vrednosti zalog pred nesrečo (</a:t>
            </a:r>
            <a:r>
              <a:rPr lang="sl-SI" sz="2200" dirty="0" err="1">
                <a:latin typeface="Republika" panose="02000506040000020004" pitchFamily="2" charset="-18"/>
              </a:rPr>
              <a:t>t.j</a:t>
            </a:r>
            <a:r>
              <a:rPr lang="sl-SI" sz="2200" dirty="0">
                <a:latin typeface="Republika" panose="02000506040000020004" pitchFamily="2" charset="-18"/>
              </a:rPr>
              <a:t>. od nabavne vrednosti) z upoštevanjem spremembe vrednosti zaradi tržnih razmer* (v EUR) </a:t>
            </a:r>
          </a:p>
          <a:p>
            <a:pPr algn="just"/>
            <a:r>
              <a:rPr lang="sl-SI" sz="2200" dirty="0">
                <a:latin typeface="Republika" panose="02000506040000020004" pitchFamily="2" charset="-18"/>
              </a:rPr>
              <a:t>se odšteje vrednost rešenih zalog po nesreči (v EUR).  </a:t>
            </a:r>
          </a:p>
          <a:p>
            <a:pPr algn="just"/>
            <a:r>
              <a:rPr lang="sl-SI" sz="2200" dirty="0">
                <a:latin typeface="Republika" panose="02000506040000020004" pitchFamily="2" charset="-18"/>
              </a:rPr>
              <a:t>(*primer: Nabavna vrednost kurilnega olja je 100 enot ob nabavi. Zaradi sprememb tržnih razmer (npr. spremembe cen naftnih derivatov) bi bila v trenutku naravne nesreče cena kurilnega olja nižja ali višja.)</a:t>
            </a:r>
          </a:p>
          <a:p>
            <a:pPr algn="just"/>
            <a:endParaRPr lang="sl-SI" sz="2200" dirty="0">
              <a:latin typeface="Republika" panose="02000506040000020004" pitchFamily="2" charset="-18"/>
            </a:endParaRPr>
          </a:p>
          <a:p>
            <a:pPr algn="just"/>
            <a:r>
              <a:rPr lang="sl-SI" sz="2200" b="1" dirty="0">
                <a:latin typeface="Republika" panose="02000506040000020004" pitchFamily="2" charset="-18"/>
              </a:rPr>
              <a:t>Dokazilo za povračila: </a:t>
            </a:r>
          </a:p>
          <a:p>
            <a:pPr algn="just"/>
            <a:r>
              <a:rPr lang="sl-SI" sz="2200" dirty="0">
                <a:latin typeface="Republika" panose="02000506040000020004" pitchFamily="2" charset="-18"/>
              </a:rPr>
              <a:t>cenitev zapriseženega sodnega cenilca ali pooblaščenega ocenjevalca Slovenskega inštituta za revizijo o pošteni tržni vrednosti stroja ali opreme pred nesrečo in vrednosti po nesreči.</a:t>
            </a:r>
          </a:p>
          <a:p>
            <a:pPr algn="just"/>
            <a:r>
              <a:rPr lang="sl-SI" sz="2200" dirty="0">
                <a:latin typeface="Republika" panose="02000506040000020004" pitchFamily="2" charset="-18"/>
              </a:rPr>
              <a:t> Priložiti tudi zavarovalne police, potrdila o izplačilu zavarovalnin (če so).</a:t>
            </a:r>
          </a:p>
        </p:txBody>
      </p:sp>
      <p:sp>
        <p:nvSpPr>
          <p:cNvPr id="4" name="Naslov 1">
            <a:extLst>
              <a:ext uri="{FF2B5EF4-FFF2-40B4-BE49-F238E27FC236}">
                <a16:creationId xmlns:a16="http://schemas.microsoft.com/office/drawing/2014/main" id="{8958ABA5-873D-4A96-AC32-98CEA49F9F8A}"/>
              </a:ext>
            </a:extLst>
          </p:cNvPr>
          <p:cNvSpPr txBox="1">
            <a:spLocks/>
          </p:cNvSpPr>
          <p:nvPr/>
        </p:nvSpPr>
        <p:spPr>
          <a:xfrm>
            <a:off x="461962" y="419100"/>
            <a:ext cx="11268075" cy="620712"/>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sl-SI" sz="2800" b="1" dirty="0">
                <a:solidFill>
                  <a:srgbClr val="529DBA"/>
                </a:solidFill>
                <a:latin typeface="Republika" panose="02000506040000020004" pitchFamily="2" charset="-18"/>
              </a:rPr>
              <a:t>Ocenjevanje škode – zaloge</a:t>
            </a:r>
          </a:p>
        </p:txBody>
      </p:sp>
      <p:cxnSp>
        <p:nvCxnSpPr>
          <p:cNvPr id="7" name="Raven povezovalnik 6">
            <a:extLst>
              <a:ext uri="{FF2B5EF4-FFF2-40B4-BE49-F238E27FC236}">
                <a16:creationId xmlns:a16="http://schemas.microsoft.com/office/drawing/2014/main" id="{94C5D5DA-EE40-A072-D4FB-96B76B8B6419}"/>
              </a:ext>
            </a:extLst>
          </p:cNvPr>
          <p:cNvCxnSpPr/>
          <p:nvPr/>
        </p:nvCxnSpPr>
        <p:spPr>
          <a:xfrm>
            <a:off x="461962" y="4111547"/>
            <a:ext cx="11108474" cy="0"/>
          </a:xfrm>
          <a:prstGeom prst="line">
            <a:avLst/>
          </a:prstGeom>
          <a:ln w="38100">
            <a:solidFill>
              <a:srgbClr val="529DB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138204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slov 2">
            <a:extLst>
              <a:ext uri="{FF2B5EF4-FFF2-40B4-BE49-F238E27FC236}">
                <a16:creationId xmlns:a16="http://schemas.microsoft.com/office/drawing/2014/main" id="{92F08461-9BC8-A4F3-1B94-0E94CAC3C948}"/>
              </a:ext>
            </a:extLst>
          </p:cNvPr>
          <p:cNvSpPr>
            <a:spLocks noGrp="1"/>
          </p:cNvSpPr>
          <p:nvPr>
            <p:ph type="subTitle" idx="1"/>
          </p:nvPr>
        </p:nvSpPr>
        <p:spPr>
          <a:xfrm>
            <a:off x="409575" y="1572322"/>
            <a:ext cx="11391899" cy="4866578"/>
          </a:xfrm>
        </p:spPr>
        <p:txBody>
          <a:bodyPr>
            <a:normAutofit/>
          </a:bodyPr>
          <a:lstStyle/>
          <a:p>
            <a:pPr algn="just"/>
            <a:r>
              <a:rPr lang="sl-SI" sz="2200" b="1" dirty="0">
                <a:latin typeface="Republika" panose="02000506040000020004" pitchFamily="2" charset="-18"/>
              </a:rPr>
              <a:t>Izračun:</a:t>
            </a:r>
          </a:p>
          <a:p>
            <a:pPr algn="just"/>
            <a:r>
              <a:rPr lang="sl-SI" sz="2200" dirty="0">
                <a:latin typeface="Republika" panose="02000506040000020004" pitchFamily="2" charset="-18"/>
              </a:rPr>
              <a:t>seštevek dodanih vrednosti zadnjih 12 mesecev pred nesrečo (v tem primeru je to od avgusta 2022 – julija 2023) deli z 12 in pomnoži z obdobjem, za katerega se pričakuje, da svojega poslovanja še ne bo mogel vrniti v stanje pred nesrečo (normalizacija poslovanja) (vendar ne več kot 3 mesece*). </a:t>
            </a:r>
          </a:p>
          <a:p>
            <a:pPr algn="just"/>
            <a:r>
              <a:rPr lang="sl-SI" sz="2200" dirty="0">
                <a:latin typeface="Republika" panose="02000506040000020004" pitchFamily="2" charset="-18"/>
              </a:rPr>
              <a:t>(*Primer: Če je bil izpad prihodka npr. 1 mesec, se pomnoži povprečje dodanih vrednosti z 1. Če pa je bil izpad prihodka pol meseca, se pomnoži povprečje dodanih vrednosti z 0,5 meseca) </a:t>
            </a:r>
          </a:p>
          <a:p>
            <a:pPr algn="just"/>
            <a:endParaRPr lang="sl-SI" sz="2200" dirty="0">
              <a:latin typeface="Republika" panose="02000506040000020004" pitchFamily="2" charset="-18"/>
            </a:endParaRPr>
          </a:p>
          <a:p>
            <a:pPr algn="just"/>
            <a:r>
              <a:rPr lang="sl-SI" sz="2200" b="1" dirty="0">
                <a:latin typeface="Republika" panose="02000506040000020004" pitchFamily="2" charset="-18"/>
              </a:rPr>
              <a:t>Dokazilo za povračila: </a:t>
            </a:r>
          </a:p>
          <a:p>
            <a:pPr algn="just"/>
            <a:r>
              <a:rPr lang="pl-PL" sz="2200" dirty="0">
                <a:latin typeface="Republika" panose="02000506040000020004" pitchFamily="2" charset="-18"/>
              </a:rPr>
              <a:t>obrazec o oceni izpada prihodka po naravni nesreči, ki ga podpiše odgovorna oseba podjetja. </a:t>
            </a:r>
            <a:endParaRPr lang="sl-SI" sz="2200" dirty="0">
              <a:latin typeface="Republika" panose="02000506040000020004" pitchFamily="2" charset="-18"/>
            </a:endParaRPr>
          </a:p>
        </p:txBody>
      </p:sp>
      <p:sp>
        <p:nvSpPr>
          <p:cNvPr id="6" name="Naslov 1">
            <a:extLst>
              <a:ext uri="{FF2B5EF4-FFF2-40B4-BE49-F238E27FC236}">
                <a16:creationId xmlns:a16="http://schemas.microsoft.com/office/drawing/2014/main" id="{B5B243C6-4F68-4596-E716-332D4EC1B862}"/>
              </a:ext>
            </a:extLst>
          </p:cNvPr>
          <p:cNvSpPr>
            <a:spLocks noGrp="1"/>
          </p:cNvSpPr>
          <p:nvPr>
            <p:ph type="ctrTitle"/>
          </p:nvPr>
        </p:nvSpPr>
        <p:spPr>
          <a:xfrm>
            <a:off x="461962" y="419100"/>
            <a:ext cx="11268075" cy="620712"/>
          </a:xfrm>
        </p:spPr>
        <p:txBody>
          <a:bodyPr>
            <a:normAutofit/>
          </a:bodyPr>
          <a:lstStyle/>
          <a:p>
            <a:pPr algn="l"/>
            <a:r>
              <a:rPr lang="sl-SI" sz="2800" b="1" dirty="0">
                <a:solidFill>
                  <a:srgbClr val="529DBA"/>
                </a:solidFill>
                <a:latin typeface="Republika" panose="02000506040000020004" pitchFamily="2" charset="-18"/>
              </a:rPr>
              <a:t>Ocenjevanje škode – izpad prihodka</a:t>
            </a:r>
          </a:p>
        </p:txBody>
      </p:sp>
      <p:cxnSp>
        <p:nvCxnSpPr>
          <p:cNvPr id="7" name="Raven povezovalnik 6">
            <a:extLst>
              <a:ext uri="{FF2B5EF4-FFF2-40B4-BE49-F238E27FC236}">
                <a16:creationId xmlns:a16="http://schemas.microsoft.com/office/drawing/2014/main" id="{474BD0ED-6805-EB1E-2A54-ED0616246DFE}"/>
              </a:ext>
            </a:extLst>
          </p:cNvPr>
          <p:cNvCxnSpPr/>
          <p:nvPr/>
        </p:nvCxnSpPr>
        <p:spPr>
          <a:xfrm>
            <a:off x="461962" y="4524142"/>
            <a:ext cx="11108474" cy="0"/>
          </a:xfrm>
          <a:prstGeom prst="line">
            <a:avLst/>
          </a:prstGeom>
          <a:ln w="38100">
            <a:solidFill>
              <a:srgbClr val="529DB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99710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slov 2">
            <a:extLst>
              <a:ext uri="{FF2B5EF4-FFF2-40B4-BE49-F238E27FC236}">
                <a16:creationId xmlns:a16="http://schemas.microsoft.com/office/drawing/2014/main" id="{92F08461-9BC8-A4F3-1B94-0E94CAC3C948}"/>
              </a:ext>
            </a:extLst>
          </p:cNvPr>
          <p:cNvSpPr>
            <a:spLocks noGrp="1"/>
          </p:cNvSpPr>
          <p:nvPr>
            <p:ph type="subTitle" idx="1"/>
          </p:nvPr>
        </p:nvSpPr>
        <p:spPr>
          <a:xfrm>
            <a:off x="400050" y="1851102"/>
            <a:ext cx="11506200" cy="4837035"/>
          </a:xfrm>
        </p:spPr>
        <p:txBody>
          <a:bodyPr>
            <a:normAutofit/>
          </a:bodyPr>
          <a:lstStyle/>
          <a:p>
            <a:pPr marL="342900" indent="-342900" algn="just">
              <a:buFontTx/>
              <a:buChar char="-"/>
            </a:pPr>
            <a:r>
              <a:rPr lang="sl-SI" dirty="0">
                <a:latin typeface="Republika" panose="02000506040000020004" pitchFamily="2" charset="-18"/>
              </a:rPr>
              <a:t>Pomembno je, da se </a:t>
            </a:r>
            <a:r>
              <a:rPr lang="sl-SI" b="1" dirty="0">
                <a:latin typeface="Republika" panose="02000506040000020004" pitchFamily="2" charset="-18"/>
              </a:rPr>
              <a:t>obrazec V CELOTI izpolni </a:t>
            </a:r>
            <a:r>
              <a:rPr lang="sl-SI" dirty="0">
                <a:latin typeface="Republika" panose="02000506040000020004" pitchFamily="2" charset="-18"/>
              </a:rPr>
              <a:t>– </a:t>
            </a:r>
            <a:r>
              <a:rPr lang="sl-SI" u="sng" dirty="0">
                <a:latin typeface="Republika" panose="02000506040000020004" pitchFamily="2" charset="-18"/>
              </a:rPr>
              <a:t>nujno obkrožiti, ali želite predplačilo</a:t>
            </a:r>
            <a:r>
              <a:rPr lang="sl-SI" dirty="0">
                <a:latin typeface="Republika" panose="02000506040000020004" pitchFamily="2" charset="-18"/>
              </a:rPr>
              <a:t>!!!</a:t>
            </a:r>
          </a:p>
          <a:p>
            <a:pPr algn="just"/>
            <a:r>
              <a:rPr lang="sl-SI" dirty="0">
                <a:latin typeface="Republika" panose="02000506040000020004" pitchFamily="2" charset="-18"/>
              </a:rPr>
              <a:t>-   Ocena škode naj bo </a:t>
            </a:r>
            <a:r>
              <a:rPr lang="sl-SI" b="1" dirty="0">
                <a:latin typeface="Republika" panose="02000506040000020004" pitchFamily="2" charset="-18"/>
              </a:rPr>
              <a:t>čim bolj realna, </a:t>
            </a:r>
            <a:r>
              <a:rPr lang="sl-SI" dirty="0">
                <a:latin typeface="Republika" panose="02000506040000020004" pitchFamily="2" charset="-18"/>
              </a:rPr>
              <a:t>saj:</a:t>
            </a:r>
          </a:p>
          <a:p>
            <a:pPr lvl="1" algn="just"/>
            <a:r>
              <a:rPr lang="sl-SI" sz="2400" dirty="0">
                <a:latin typeface="Republika" panose="02000506040000020004" pitchFamily="2" charset="-18"/>
                <a:sym typeface="Wingdings" panose="05000000000000000000" pitchFamily="2" charset="2"/>
              </a:rPr>
              <a:t> V kolikor</a:t>
            </a:r>
            <a:r>
              <a:rPr lang="sl-SI" sz="2400" dirty="0">
                <a:latin typeface="Republika" panose="02000506040000020004" pitchFamily="2" charset="-18"/>
              </a:rPr>
              <a:t> dejanska škoda presega ocenjeno, se upošteva nižji znesek </a:t>
            </a:r>
          </a:p>
          <a:p>
            <a:pPr marL="800100" lvl="1" indent="-342900" algn="just">
              <a:buFont typeface="Wingdings" panose="05000000000000000000" pitchFamily="2" charset="2"/>
              <a:buChar char="à"/>
            </a:pPr>
            <a:r>
              <a:rPr lang="sl-SI" sz="2400" dirty="0">
                <a:latin typeface="Republika" panose="02000506040000020004" pitchFamily="2" charset="-18"/>
                <a:sym typeface="Wingdings" panose="05000000000000000000" pitchFamily="2" charset="2"/>
              </a:rPr>
              <a:t>V kolikor država preveč izplača v okviru predplačil, je potrebno vračilo sredstev.</a:t>
            </a:r>
            <a:endParaRPr lang="sl-SI" sz="2400" b="1" dirty="0">
              <a:latin typeface="Republika" panose="02000506040000020004" pitchFamily="2" charset="-18"/>
              <a:sym typeface="Wingdings" panose="05000000000000000000" pitchFamily="2" charset="2"/>
            </a:endParaRPr>
          </a:p>
          <a:p>
            <a:pPr marL="342900" indent="-342900" algn="just">
              <a:buFontTx/>
              <a:buChar char="-"/>
            </a:pPr>
            <a:r>
              <a:rPr lang="sl-SI" dirty="0">
                <a:latin typeface="Republika" panose="02000506040000020004" pitchFamily="2" charset="-18"/>
                <a:sym typeface="Wingdings" panose="05000000000000000000" pitchFamily="2" charset="2"/>
              </a:rPr>
              <a:t>Oškodovanec odda </a:t>
            </a:r>
            <a:r>
              <a:rPr lang="sl-SI" b="1" dirty="0">
                <a:latin typeface="Republika" panose="02000506040000020004" pitchFamily="2" charset="-18"/>
                <a:sym typeface="Wingdings" panose="05000000000000000000" pitchFamily="2" charset="2"/>
              </a:rPr>
              <a:t>1 oceno škode,</a:t>
            </a:r>
            <a:r>
              <a:rPr lang="sl-SI" dirty="0">
                <a:latin typeface="Republika" panose="02000506040000020004" pitchFamily="2" charset="-18"/>
                <a:sym typeface="Wingdings" panose="05000000000000000000" pitchFamily="2" charset="2"/>
              </a:rPr>
              <a:t> razen v primeru če ima poslovne enote  po Sloveniji in ima vsaka svojo DŠ</a:t>
            </a:r>
          </a:p>
          <a:p>
            <a:pPr marL="342900" indent="-342900" algn="just">
              <a:buFontTx/>
              <a:buChar char="-"/>
            </a:pPr>
            <a:r>
              <a:rPr lang="sl-SI" b="1" dirty="0">
                <a:latin typeface="Republika" panose="02000506040000020004" pitchFamily="2" charset="-18"/>
                <a:sym typeface="Wingdings" panose="05000000000000000000" pitchFamily="2" charset="2"/>
              </a:rPr>
              <a:t>Čim prej izbrati cenilca in oceniti škodo. </a:t>
            </a:r>
            <a:r>
              <a:rPr lang="sl-SI" dirty="0">
                <a:latin typeface="Republika" panose="02000506040000020004" pitchFamily="2" charset="-18"/>
                <a:sym typeface="Wingdings" panose="05000000000000000000" pitchFamily="2" charset="2"/>
              </a:rPr>
              <a:t>Lahko tudi cenilec zavarovalnice, v kolikor imate zavarovane stroje/opremo oz. zaloge. </a:t>
            </a:r>
          </a:p>
          <a:p>
            <a:pPr marL="342900" indent="-342900" algn="just">
              <a:buFontTx/>
              <a:buChar char="-"/>
            </a:pPr>
            <a:endParaRPr lang="sl-SI" dirty="0">
              <a:latin typeface="Republika" panose="02000506040000020004" pitchFamily="2" charset="-18"/>
            </a:endParaRPr>
          </a:p>
        </p:txBody>
      </p:sp>
      <p:sp>
        <p:nvSpPr>
          <p:cNvPr id="6" name="Naslov 1">
            <a:extLst>
              <a:ext uri="{FF2B5EF4-FFF2-40B4-BE49-F238E27FC236}">
                <a16:creationId xmlns:a16="http://schemas.microsoft.com/office/drawing/2014/main" id="{A6D53BCC-79C8-F106-8A78-571B4E174E2E}"/>
              </a:ext>
            </a:extLst>
          </p:cNvPr>
          <p:cNvSpPr>
            <a:spLocks noGrp="1"/>
          </p:cNvSpPr>
          <p:nvPr>
            <p:ph type="ctrTitle"/>
          </p:nvPr>
        </p:nvSpPr>
        <p:spPr>
          <a:xfrm>
            <a:off x="461962" y="419100"/>
            <a:ext cx="11268075" cy="620712"/>
          </a:xfrm>
        </p:spPr>
        <p:txBody>
          <a:bodyPr>
            <a:normAutofit/>
          </a:bodyPr>
          <a:lstStyle/>
          <a:p>
            <a:pPr algn="l"/>
            <a:r>
              <a:rPr lang="sl-SI" sz="2800" b="1" dirty="0">
                <a:solidFill>
                  <a:srgbClr val="529DBA"/>
                </a:solidFill>
                <a:latin typeface="Republika" panose="02000506040000020004" pitchFamily="2" charset="-18"/>
              </a:rPr>
              <a:t>Praktične informacije</a:t>
            </a:r>
          </a:p>
        </p:txBody>
      </p:sp>
    </p:spTree>
    <p:extLst>
      <p:ext uri="{BB962C8B-B14F-4D97-AF65-F5344CB8AC3E}">
        <p14:creationId xmlns:p14="http://schemas.microsoft.com/office/powerpoint/2010/main" val="4935618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slov 2">
            <a:extLst>
              <a:ext uri="{FF2B5EF4-FFF2-40B4-BE49-F238E27FC236}">
                <a16:creationId xmlns:a16="http://schemas.microsoft.com/office/drawing/2014/main" id="{92F08461-9BC8-A4F3-1B94-0E94CAC3C948}"/>
              </a:ext>
            </a:extLst>
          </p:cNvPr>
          <p:cNvSpPr>
            <a:spLocks noGrp="1"/>
          </p:cNvSpPr>
          <p:nvPr>
            <p:ph type="subTitle" idx="1"/>
          </p:nvPr>
        </p:nvSpPr>
        <p:spPr>
          <a:xfrm>
            <a:off x="400050" y="1784195"/>
            <a:ext cx="11506200" cy="4903942"/>
          </a:xfrm>
        </p:spPr>
        <p:txBody>
          <a:bodyPr>
            <a:normAutofit/>
          </a:bodyPr>
          <a:lstStyle/>
          <a:p>
            <a:pPr marL="342900" indent="-342900" algn="just">
              <a:buFontTx/>
              <a:buChar char="-"/>
            </a:pPr>
            <a:r>
              <a:rPr lang="sl-SI" sz="2200" b="1" dirty="0">
                <a:latin typeface="Republika" panose="02000506040000020004" pitchFamily="2" charset="-18"/>
                <a:sym typeface="Wingdings" panose="05000000000000000000" pitchFamily="2" charset="2"/>
              </a:rPr>
              <a:t>Drugi obrazci za priglasitev ocene škode (poleg obrazca 7 – stroji in oprema ter 8 – izpad prihoda)</a:t>
            </a:r>
          </a:p>
          <a:p>
            <a:pPr marL="800100" lvl="1" indent="-342900" algn="just">
              <a:buFontTx/>
              <a:buChar char="-"/>
            </a:pPr>
            <a:r>
              <a:rPr lang="sl-SI" sz="2200" dirty="0">
                <a:latin typeface="Republika" panose="02000506040000020004" pitchFamily="2" charset="-18"/>
                <a:sym typeface="Wingdings" panose="05000000000000000000" pitchFamily="2" charset="2"/>
              </a:rPr>
              <a:t>Obrazec 3 – uničen objekt (več kot 50% uničen)</a:t>
            </a:r>
          </a:p>
          <a:p>
            <a:pPr marL="800100" lvl="1" indent="-342900" algn="just">
              <a:buFontTx/>
              <a:buChar char="-"/>
            </a:pPr>
            <a:r>
              <a:rPr lang="sl-SI" sz="2200" dirty="0">
                <a:latin typeface="Republika" panose="02000506040000020004" pitchFamily="2" charset="-18"/>
                <a:sym typeface="Wingdings" panose="05000000000000000000" pitchFamily="2" charset="2"/>
              </a:rPr>
              <a:t>Obrazec 4 – objekti (poslovne stavbe)</a:t>
            </a:r>
          </a:p>
          <a:p>
            <a:pPr marL="800100" lvl="1" indent="-342900" algn="just">
              <a:buFontTx/>
              <a:buChar char="-"/>
            </a:pPr>
            <a:r>
              <a:rPr lang="sl-SI" sz="2200" dirty="0">
                <a:latin typeface="Republika" panose="02000506040000020004" pitchFamily="2" charset="-18"/>
                <a:sym typeface="Wingdings" panose="05000000000000000000" pitchFamily="2" charset="2"/>
              </a:rPr>
              <a:t>Obrazec 5 – infrastruktura (npr. plinovod, elektroenergetski vodi, ceste, železnice, …</a:t>
            </a:r>
          </a:p>
          <a:p>
            <a:pPr marL="342900" indent="-342900" algn="just">
              <a:buFontTx/>
              <a:buChar char="-"/>
            </a:pPr>
            <a:r>
              <a:rPr lang="sl-SI" sz="2200" dirty="0">
                <a:latin typeface="Republika" panose="02000506040000020004" pitchFamily="2" charset="-18"/>
                <a:sym typeface="Wingdings" panose="05000000000000000000" pitchFamily="2" charset="2"/>
              </a:rPr>
              <a:t>Predplačila in povračila za škodo v gospodarstvu </a:t>
            </a:r>
            <a:r>
              <a:rPr lang="sl-SI" sz="2200" b="1" dirty="0">
                <a:latin typeface="Republika" panose="02000506040000020004" pitchFamily="2" charset="-18"/>
                <a:sym typeface="Wingdings" panose="05000000000000000000" pitchFamily="2" charset="2"/>
              </a:rPr>
              <a:t>niso namenjena primarni kmetijski proizvodnji in ribištvu </a:t>
            </a:r>
            <a:r>
              <a:rPr lang="sl-SI" sz="2200" dirty="0">
                <a:latin typeface="Republika" panose="02000506040000020004" pitchFamily="2" charset="-18"/>
                <a:sym typeface="Wingdings" panose="05000000000000000000" pitchFamily="2" charset="2"/>
              </a:rPr>
              <a:t>(podlaga je EU Uredba o splošnih skupinskih izjemah). za te dejavnosti je MKGP</a:t>
            </a:r>
          </a:p>
          <a:p>
            <a:pPr marL="342900" indent="-342900" algn="just">
              <a:buFontTx/>
              <a:buChar char="-"/>
            </a:pPr>
            <a:r>
              <a:rPr lang="sl-SI" sz="2200" dirty="0">
                <a:latin typeface="Republika" panose="02000506040000020004" pitchFamily="2" charset="-18"/>
                <a:sym typeface="Wingdings" panose="05000000000000000000" pitchFamily="2" charset="2"/>
              </a:rPr>
              <a:t>Kasneje so </a:t>
            </a:r>
            <a:r>
              <a:rPr lang="sl-SI" sz="2200" b="1" dirty="0">
                <a:latin typeface="Republika" panose="02000506040000020004" pitchFamily="2" charset="-18"/>
                <a:sym typeface="Wingdings" panose="05000000000000000000" pitchFamily="2" charset="2"/>
              </a:rPr>
              <a:t>možne 50 oz. 60% subvencije </a:t>
            </a:r>
            <a:r>
              <a:rPr lang="sl-SI" sz="2200" dirty="0">
                <a:latin typeface="Republika" panose="02000506040000020004" pitchFamily="2" charset="-18"/>
                <a:sym typeface="Wingdings" panose="05000000000000000000" pitchFamily="2" charset="2"/>
              </a:rPr>
              <a:t>(povračila škode), v kolikor bodo zagotovljena sredstva v proračunu RS (ZOPNN, 44.a – g člen) – od tega zneska se odštejejo prejeta predplačila.</a:t>
            </a:r>
          </a:p>
          <a:p>
            <a:pPr marL="342900" indent="-342900" algn="just">
              <a:buFontTx/>
              <a:buChar char="-"/>
            </a:pPr>
            <a:endParaRPr lang="sl-SI" dirty="0">
              <a:sym typeface="Wingdings" panose="05000000000000000000" pitchFamily="2" charset="2"/>
            </a:endParaRPr>
          </a:p>
          <a:p>
            <a:pPr marL="342900" indent="-342900" algn="just">
              <a:buFontTx/>
              <a:buChar char="-"/>
            </a:pPr>
            <a:endParaRPr lang="sl-SI" dirty="0"/>
          </a:p>
        </p:txBody>
      </p:sp>
      <p:sp>
        <p:nvSpPr>
          <p:cNvPr id="4" name="Naslov 1">
            <a:extLst>
              <a:ext uri="{FF2B5EF4-FFF2-40B4-BE49-F238E27FC236}">
                <a16:creationId xmlns:a16="http://schemas.microsoft.com/office/drawing/2014/main" id="{4AB72BAA-B409-302F-ADEF-427772F3A642}"/>
              </a:ext>
            </a:extLst>
          </p:cNvPr>
          <p:cNvSpPr txBox="1">
            <a:spLocks/>
          </p:cNvSpPr>
          <p:nvPr/>
        </p:nvSpPr>
        <p:spPr>
          <a:xfrm>
            <a:off x="461962" y="419100"/>
            <a:ext cx="11268075" cy="620712"/>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sl-SI" sz="2800" b="1" dirty="0">
                <a:solidFill>
                  <a:srgbClr val="529DBA"/>
                </a:solidFill>
                <a:latin typeface="Republika" panose="02000506040000020004" pitchFamily="2" charset="-18"/>
              </a:rPr>
              <a:t>Praktične informacije</a:t>
            </a:r>
          </a:p>
        </p:txBody>
      </p:sp>
    </p:spTree>
    <p:extLst>
      <p:ext uri="{BB962C8B-B14F-4D97-AF65-F5344CB8AC3E}">
        <p14:creationId xmlns:p14="http://schemas.microsoft.com/office/powerpoint/2010/main" val="29924032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a:extLst>
              <a:ext uri="{FF2B5EF4-FFF2-40B4-BE49-F238E27FC236}">
                <a16:creationId xmlns:a16="http://schemas.microsoft.com/office/drawing/2014/main" id="{C2F176A6-76E1-A3A1-77E5-7A80C473CBE3}"/>
              </a:ext>
            </a:extLst>
          </p:cNvPr>
          <p:cNvSpPr>
            <a:spLocks noGrp="1"/>
          </p:cNvSpPr>
          <p:nvPr>
            <p:ph idx="1"/>
          </p:nvPr>
        </p:nvSpPr>
        <p:spPr>
          <a:xfrm>
            <a:off x="581025" y="809625"/>
            <a:ext cx="11277600" cy="5876924"/>
          </a:xfrm>
        </p:spPr>
        <p:txBody>
          <a:bodyPr>
            <a:normAutofit/>
          </a:bodyPr>
          <a:lstStyle/>
          <a:p>
            <a:pPr marL="0" indent="0">
              <a:lnSpc>
                <a:spcPct val="100000"/>
              </a:lnSpc>
              <a:buNone/>
            </a:pPr>
            <a:r>
              <a:rPr lang="sl-SI" sz="2000" b="1" dirty="0">
                <a:solidFill>
                  <a:srgbClr val="529DBA"/>
                </a:solidFill>
                <a:latin typeface="Republika" panose="02000506040000020004" pitchFamily="2" charset="-18"/>
                <a:cs typeface="Calibri" panose="020F0502020204030204" pitchFamily="34" charset="0"/>
              </a:rPr>
              <a:t>Pomembno za pridobitev pomoči: </a:t>
            </a:r>
            <a:r>
              <a:rPr lang="sl-SI" sz="2000" b="1" u="sng" dirty="0">
                <a:solidFill>
                  <a:srgbClr val="529DBA"/>
                </a:solidFill>
                <a:latin typeface="Republika" panose="02000506040000020004" pitchFamily="2" charset="-18"/>
                <a:cs typeface="Calibri" panose="020F0502020204030204" pitchFamily="34" charset="0"/>
              </a:rPr>
              <a:t>46.a člen ZOPNN </a:t>
            </a:r>
          </a:p>
          <a:p>
            <a:pPr marL="0" indent="0">
              <a:lnSpc>
                <a:spcPct val="100000"/>
              </a:lnSpc>
              <a:buNone/>
            </a:pPr>
            <a:r>
              <a:rPr lang="sl-SI" sz="1800" b="0" i="0" dirty="0">
                <a:solidFill>
                  <a:srgbClr val="000000"/>
                </a:solidFill>
                <a:effectLst/>
                <a:latin typeface="Republika" panose="02000506040000020004" pitchFamily="2" charset="-18"/>
                <a:cs typeface="Calibri" panose="020F0502020204030204" pitchFamily="34" charset="0"/>
              </a:rPr>
              <a:t>„(3) Upravičenec, ki je uveljavil pomoč po tem zakonu, mora, če je </a:t>
            </a:r>
            <a:r>
              <a:rPr lang="sl-SI" sz="1800" b="1" i="0" u="sng" dirty="0">
                <a:solidFill>
                  <a:srgbClr val="000000"/>
                </a:solidFill>
                <a:effectLst/>
                <a:latin typeface="Republika" panose="02000506040000020004" pitchFamily="2" charset="-18"/>
                <a:cs typeface="Calibri" panose="020F0502020204030204" pitchFamily="34" charset="0"/>
              </a:rPr>
              <a:t>pri njem ali pri osebah, ki skupaj z upravičencem delujejo kot en subjekt s skupnim virom nadzora</a:t>
            </a:r>
            <a:r>
              <a:rPr lang="sl-SI" sz="1800" b="0" i="0" dirty="0">
                <a:solidFill>
                  <a:srgbClr val="000000"/>
                </a:solidFill>
                <a:effectLst/>
                <a:latin typeface="Republika" panose="02000506040000020004" pitchFamily="2" charset="-18"/>
                <a:cs typeface="Calibri" panose="020F0502020204030204" pitchFamily="34" charset="0"/>
              </a:rPr>
              <a:t> v smislu tretjega odstavka 3. člena Priloge I k Uredbi 651/2014/EU ali Uredbe 2022/2472/EU, od uveljavitve tega zakona </a:t>
            </a:r>
            <a:r>
              <a:rPr lang="sl-SI" sz="1800" b="1" i="0" u="sng" dirty="0">
                <a:solidFill>
                  <a:srgbClr val="000000"/>
                </a:solidFill>
                <a:effectLst/>
                <a:latin typeface="Republika" panose="02000506040000020004" pitchFamily="2" charset="-18"/>
                <a:cs typeface="Calibri" panose="020F0502020204030204" pitchFamily="34" charset="0"/>
              </a:rPr>
              <a:t>v letu 2023 oziroma za leto 2023 prišlo do izplačila dobička, nakupov lastnih delnic ali lastnih poslovnih deležev, izplačil nagrad poslovodstvu oziroma dela plač za poslovno uspešnost poslovodstvu, </a:t>
            </a:r>
            <a:r>
              <a:rPr lang="sl-SI" sz="1800" b="0" i="0" dirty="0">
                <a:effectLst/>
                <a:latin typeface="Republika" panose="02000506040000020004" pitchFamily="2" charset="-18"/>
                <a:cs typeface="Calibri" panose="020F0502020204030204" pitchFamily="34" charset="0"/>
              </a:rPr>
              <a:t>o tem obvestiti pristojni organ najpozneje v dveh mesecih po izplačilu. Prejeta sredstva mora vrniti v 3</a:t>
            </a:r>
            <a:r>
              <a:rPr lang="sl-SI" sz="1800" b="0" i="0" dirty="0">
                <a:solidFill>
                  <a:srgbClr val="000000"/>
                </a:solidFill>
                <a:effectLst/>
                <a:latin typeface="Republika" panose="02000506040000020004" pitchFamily="2" charset="-18"/>
                <a:cs typeface="Calibri" panose="020F0502020204030204" pitchFamily="34" charset="0"/>
              </a:rPr>
              <a:t>0 dneh po vročitvi odločbe, ki jo izda pristojni organ, skupaj z zakonskimi zamudnimi obrestmi po zakonu, ki ureja predpisano obrestno mero zamudnih obresti, ki tečejo od dneva poteka roka za vračilo prejete pomoči do dneva vračila.“</a:t>
            </a:r>
          </a:p>
          <a:p>
            <a:pPr marL="0" indent="0">
              <a:lnSpc>
                <a:spcPct val="100000"/>
              </a:lnSpc>
              <a:buNone/>
            </a:pPr>
            <a:r>
              <a:rPr lang="sl-SI" sz="1800" b="0" i="0" dirty="0">
                <a:solidFill>
                  <a:srgbClr val="000000"/>
                </a:solidFill>
                <a:effectLst/>
                <a:latin typeface="Republika" panose="02000506040000020004" pitchFamily="2" charset="-18"/>
              </a:rPr>
              <a:t>(4) Nadzor nad izpolnjevanjem obveznosti vračila prejetih sredstev iz prejšnjega odstavka izvaja pristojni organ. Za namene izvajanja nadzora iz prejšnjega stavka pristojni organ pridobi podatke o izplačilu dobička, nakupih lastnih delnic ali lastnih poslovnih deležev, izplačil nagrad poslovodstvu oziroma dela plač za poslovno uspešnost poslovodstvu od Finančne uprave Republike Slovenije. Vrsto in obliko ter način posredovanja podatkov iz tega odstavka določi pristojni organ.</a:t>
            </a:r>
            <a:r>
              <a:rPr lang="sl-SI" sz="1800" dirty="0">
                <a:solidFill>
                  <a:srgbClr val="000000"/>
                </a:solidFill>
                <a:latin typeface="Republika" panose="02000506040000020004" pitchFamily="2" charset="-18"/>
                <a:cs typeface="Calibri" panose="020F0502020204030204" pitchFamily="34" charset="0"/>
              </a:rPr>
              <a:t>“</a:t>
            </a:r>
          </a:p>
          <a:p>
            <a:pPr marL="0" indent="0">
              <a:buNone/>
            </a:pPr>
            <a:endParaRPr lang="sl-SI" sz="2000" dirty="0">
              <a:solidFill>
                <a:srgbClr val="000000"/>
              </a:solidFill>
              <a:latin typeface="Republika" panose="02000506040000020004" pitchFamily="2" charset="-18"/>
              <a:cs typeface="Calibri" panose="020F0502020204030204" pitchFamily="34" charset="0"/>
            </a:endParaRPr>
          </a:p>
          <a:p>
            <a:pPr marL="0" indent="0">
              <a:buNone/>
            </a:pPr>
            <a:r>
              <a:rPr lang="sl-SI" sz="2000" b="1" dirty="0">
                <a:solidFill>
                  <a:srgbClr val="529DBA"/>
                </a:solidFill>
                <a:latin typeface="Republika" panose="02000506040000020004" pitchFamily="2" charset="-18"/>
                <a:cs typeface="Calibri" panose="020F0502020204030204" pitchFamily="34" charset="0"/>
              </a:rPr>
              <a:t>POMEMBNO!! V kolikor izplačate dobiček, nagrade/uspešnost poslovodstvu </a:t>
            </a:r>
            <a:r>
              <a:rPr lang="sl-SI" sz="2000" b="1" u="sng" dirty="0">
                <a:solidFill>
                  <a:srgbClr val="529DBA"/>
                </a:solidFill>
                <a:latin typeface="Republika" panose="02000506040000020004" pitchFamily="2" charset="-18"/>
                <a:cs typeface="Calibri" panose="020F0502020204030204" pitchFamily="34" charset="0"/>
              </a:rPr>
              <a:t>v 2023 ali za 2023 </a:t>
            </a:r>
            <a:r>
              <a:rPr lang="sl-SI" sz="2000" b="1" dirty="0">
                <a:solidFill>
                  <a:srgbClr val="529DBA"/>
                </a:solidFill>
                <a:latin typeface="Republika" panose="02000506040000020004" pitchFamily="2" charset="-18"/>
                <a:cs typeface="Calibri" panose="020F0502020204030204" pitchFamily="34" charset="0"/>
              </a:rPr>
              <a:t>– POTREBNO VRNITI POMOČ.</a:t>
            </a:r>
          </a:p>
        </p:txBody>
      </p:sp>
    </p:spTree>
    <p:extLst>
      <p:ext uri="{BB962C8B-B14F-4D97-AF65-F5344CB8AC3E}">
        <p14:creationId xmlns:p14="http://schemas.microsoft.com/office/powerpoint/2010/main" val="25438328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slov 2">
            <a:extLst>
              <a:ext uri="{FF2B5EF4-FFF2-40B4-BE49-F238E27FC236}">
                <a16:creationId xmlns:a16="http://schemas.microsoft.com/office/drawing/2014/main" id="{92F08461-9BC8-A4F3-1B94-0E94CAC3C948}"/>
              </a:ext>
            </a:extLst>
          </p:cNvPr>
          <p:cNvSpPr>
            <a:spLocks noGrp="1"/>
          </p:cNvSpPr>
          <p:nvPr>
            <p:ph type="subTitle" idx="1"/>
          </p:nvPr>
        </p:nvSpPr>
        <p:spPr>
          <a:xfrm>
            <a:off x="400050" y="1326994"/>
            <a:ext cx="11506200" cy="5361143"/>
          </a:xfrm>
        </p:spPr>
        <p:txBody>
          <a:bodyPr>
            <a:normAutofit/>
          </a:bodyPr>
          <a:lstStyle/>
          <a:p>
            <a:pPr marL="457200" indent="-457200" algn="just">
              <a:buAutoNum type="arabicPeriod"/>
            </a:pPr>
            <a:r>
              <a:rPr lang="sl-SI" sz="2200" b="1" dirty="0">
                <a:latin typeface="Republika" panose="02000506040000020004" pitchFamily="2" charset="-18"/>
                <a:sym typeface="Wingdings" panose="05000000000000000000" pitchFamily="2" charset="2"/>
              </a:rPr>
              <a:t>Oddajte oceno škode </a:t>
            </a:r>
            <a:r>
              <a:rPr lang="sl-SI" sz="2200" dirty="0">
                <a:latin typeface="Republika" panose="02000506040000020004" pitchFamily="2" charset="-18"/>
                <a:sym typeface="Wingdings" panose="05000000000000000000" pitchFamily="2" charset="2"/>
              </a:rPr>
              <a:t>na </a:t>
            </a:r>
            <a:r>
              <a:rPr lang="sl-SI" sz="2200" dirty="0">
                <a:latin typeface="Republika" panose="02000506040000020004" pitchFamily="2" charset="-18"/>
                <a:sym typeface="Wingdings" panose="05000000000000000000" pitchFamily="2" charset="2"/>
                <a:hlinkClick r:id="rId2"/>
              </a:rPr>
              <a:t>poplave2023.mgts@gov.si</a:t>
            </a:r>
            <a:r>
              <a:rPr lang="sl-SI" sz="2200" dirty="0">
                <a:latin typeface="Republika" panose="02000506040000020004" pitchFamily="2" charset="-18"/>
                <a:sym typeface="Wingdings" panose="05000000000000000000" pitchFamily="2" charset="2"/>
              </a:rPr>
              <a:t> (na obrazcu označite, če želite predplačilo: DA ali NE)</a:t>
            </a:r>
          </a:p>
          <a:p>
            <a:pPr marL="457200" indent="-457200" algn="just">
              <a:buAutoNum type="arabicPeriod"/>
            </a:pPr>
            <a:r>
              <a:rPr lang="sl-SI" sz="2200" dirty="0">
                <a:latin typeface="Republika" panose="02000506040000020004" pitchFamily="2" charset="-18"/>
                <a:sym typeface="Wingdings" panose="05000000000000000000" pitchFamily="2" charset="2"/>
              </a:rPr>
              <a:t>Vlada RS sprejme Predhodni program, kjer so navedeni vsi oškodovanci, ki so oddali oceno škode do 1.9.2023.</a:t>
            </a:r>
          </a:p>
          <a:p>
            <a:pPr marL="457200" indent="-457200" algn="just">
              <a:buAutoNum type="arabicPeriod"/>
            </a:pPr>
            <a:r>
              <a:rPr lang="sl-SI" sz="2200" dirty="0">
                <a:latin typeface="Republika" panose="02000506040000020004" pitchFamily="2" charset="-18"/>
                <a:sym typeface="Wingdings" panose="05000000000000000000" pitchFamily="2" charset="2"/>
              </a:rPr>
              <a:t>V kolikor ste označili, da želite predplačilo (do 10% ocenjene škode), </a:t>
            </a:r>
            <a:r>
              <a:rPr lang="sl-SI" sz="2200" b="1" dirty="0">
                <a:latin typeface="Republika" panose="02000506040000020004" pitchFamily="2" charset="-18"/>
                <a:sym typeface="Wingdings" panose="05000000000000000000" pitchFamily="2" charset="2"/>
              </a:rPr>
              <a:t>prejmete odločbo MGTŠ in nakazilo sredstev. Ne pozabite napisati TRR.</a:t>
            </a:r>
          </a:p>
          <a:p>
            <a:pPr marL="457200" indent="-457200" algn="just">
              <a:buAutoNum type="arabicPeriod"/>
            </a:pPr>
            <a:r>
              <a:rPr lang="sl-SI" sz="2200" dirty="0">
                <a:latin typeface="Republika" panose="02000506040000020004" pitchFamily="2" charset="-18"/>
                <a:sym typeface="Wingdings" panose="05000000000000000000" pitchFamily="2" charset="2"/>
              </a:rPr>
              <a:t>Do 20.9.2023 oddajo oceno še tisti, ki niso uspeli do 1.9.2023 (ne morejo prejeti predplačil).</a:t>
            </a:r>
          </a:p>
          <a:p>
            <a:pPr marL="457200" indent="-457200" algn="just">
              <a:buAutoNum type="arabicPeriod"/>
            </a:pPr>
            <a:r>
              <a:rPr lang="sl-SI" sz="2200" dirty="0">
                <a:latin typeface="Republika" panose="02000506040000020004" pitchFamily="2" charset="-18"/>
                <a:sym typeface="Wingdings" panose="05000000000000000000" pitchFamily="2" charset="2"/>
              </a:rPr>
              <a:t>Vlada RS sprejem končni Program (z vsemi oškodovanci).</a:t>
            </a:r>
          </a:p>
          <a:p>
            <a:pPr marL="457200" indent="-457200" algn="just">
              <a:buAutoNum type="arabicPeriod"/>
            </a:pPr>
            <a:r>
              <a:rPr lang="sl-SI" sz="2200" b="1" dirty="0">
                <a:latin typeface="Republika" panose="02000506040000020004" pitchFamily="2" charset="-18"/>
                <a:sym typeface="Wingdings" panose="05000000000000000000" pitchFamily="2" charset="2"/>
              </a:rPr>
              <a:t>MGTŠ pozove vse oškodovance </a:t>
            </a:r>
            <a:r>
              <a:rPr lang="sl-SI" sz="2200" dirty="0">
                <a:latin typeface="Republika" panose="02000506040000020004" pitchFamily="2" charset="-18"/>
                <a:sym typeface="Wingdings" panose="05000000000000000000" pitchFamily="2" charset="2"/>
              </a:rPr>
              <a:t>(ki so oddali do 1.9. ali 20.9.2023) oceno škode, da predložijo dokazila (cenilni zapisniki, potrjeni obrazci) – OCENO LAHKO ODDATE LE ENKRAT.</a:t>
            </a:r>
          </a:p>
          <a:p>
            <a:pPr marL="457200" indent="-457200" algn="just">
              <a:buAutoNum type="arabicPeriod"/>
            </a:pPr>
            <a:r>
              <a:rPr lang="sl-SI" sz="2200" dirty="0">
                <a:latin typeface="Republika" panose="02000506040000020004" pitchFamily="2" charset="-18"/>
                <a:sym typeface="Wingdings" panose="05000000000000000000" pitchFamily="2" charset="2"/>
              </a:rPr>
              <a:t>Po ugotovitvi dejanske škode, </a:t>
            </a:r>
            <a:r>
              <a:rPr lang="sl-SI" sz="2200" b="1" dirty="0">
                <a:latin typeface="Republika" panose="02000506040000020004" pitchFamily="2" charset="-18"/>
                <a:sym typeface="Wingdings" panose="05000000000000000000" pitchFamily="2" charset="2"/>
              </a:rPr>
              <a:t>prejmete odločbo </a:t>
            </a:r>
            <a:r>
              <a:rPr lang="sl-SI" sz="2200" dirty="0">
                <a:latin typeface="Republika" panose="02000506040000020004" pitchFamily="2" charset="-18"/>
                <a:sym typeface="Wingdings" panose="05000000000000000000" pitchFamily="2" charset="2"/>
              </a:rPr>
              <a:t>(subvencije do 50 oz. 60% dejanske škode, odšteje se preplačilo) in nakazilo sredstev ali sklep (če ne prejmete sredstev).</a:t>
            </a:r>
          </a:p>
          <a:p>
            <a:pPr marL="457200" indent="-457200" algn="just">
              <a:buAutoNum type="arabicPeriod"/>
            </a:pPr>
            <a:r>
              <a:rPr lang="sl-SI" sz="2200" dirty="0">
                <a:latin typeface="Republika" panose="02000506040000020004" pitchFamily="2" charset="-18"/>
                <a:sym typeface="Wingdings" panose="05000000000000000000" pitchFamily="2" charset="2"/>
              </a:rPr>
              <a:t>Po 12 mesecih </a:t>
            </a:r>
            <a:r>
              <a:rPr lang="sl-SI" sz="2200" b="1" dirty="0">
                <a:latin typeface="Republika" panose="02000506040000020004" pitchFamily="2" charset="-18"/>
                <a:sym typeface="Wingdings" panose="05000000000000000000" pitchFamily="2" charset="2"/>
              </a:rPr>
              <a:t>poročate o porabi sredstev </a:t>
            </a:r>
            <a:r>
              <a:rPr lang="sl-SI" sz="2200" dirty="0">
                <a:latin typeface="Republika" panose="02000506040000020004" pitchFamily="2" charset="-18"/>
                <a:sym typeface="Wingdings" panose="05000000000000000000" pitchFamily="2" charset="2"/>
              </a:rPr>
              <a:t>(z dokazili).</a:t>
            </a:r>
          </a:p>
          <a:p>
            <a:pPr marL="457200" indent="-457200" algn="just">
              <a:buAutoNum type="arabicPeriod"/>
            </a:pPr>
            <a:endParaRPr lang="sl-SI" sz="2200" dirty="0">
              <a:latin typeface="Republika" panose="02000506040000020004" pitchFamily="2" charset="-18"/>
              <a:sym typeface="Wingdings" panose="05000000000000000000" pitchFamily="2" charset="2"/>
            </a:endParaRPr>
          </a:p>
          <a:p>
            <a:pPr marL="342900" indent="-342900" algn="just">
              <a:buFontTx/>
              <a:buChar char="-"/>
            </a:pPr>
            <a:endParaRPr lang="sl-SI" sz="2200" dirty="0">
              <a:latin typeface="Republika" panose="02000506040000020004" pitchFamily="2" charset="-18"/>
            </a:endParaRPr>
          </a:p>
        </p:txBody>
      </p:sp>
      <p:sp>
        <p:nvSpPr>
          <p:cNvPr id="6" name="Naslov 1">
            <a:extLst>
              <a:ext uri="{FF2B5EF4-FFF2-40B4-BE49-F238E27FC236}">
                <a16:creationId xmlns:a16="http://schemas.microsoft.com/office/drawing/2014/main" id="{6C22505A-AFEB-E04D-C5B4-C5E4172E0384}"/>
              </a:ext>
            </a:extLst>
          </p:cNvPr>
          <p:cNvSpPr txBox="1">
            <a:spLocks/>
          </p:cNvSpPr>
          <p:nvPr/>
        </p:nvSpPr>
        <p:spPr>
          <a:xfrm>
            <a:off x="461962" y="419100"/>
            <a:ext cx="11268075" cy="620712"/>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sl-SI" sz="2800" b="1" dirty="0">
                <a:solidFill>
                  <a:srgbClr val="529DBA"/>
                </a:solidFill>
                <a:latin typeface="Republika" panose="02000506040000020004" pitchFamily="2" charset="-18"/>
              </a:rPr>
              <a:t>Postopek</a:t>
            </a:r>
          </a:p>
        </p:txBody>
      </p:sp>
    </p:spTree>
    <p:extLst>
      <p:ext uri="{BB962C8B-B14F-4D97-AF65-F5344CB8AC3E}">
        <p14:creationId xmlns:p14="http://schemas.microsoft.com/office/powerpoint/2010/main" val="2600304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slov 2">
            <a:extLst>
              <a:ext uri="{FF2B5EF4-FFF2-40B4-BE49-F238E27FC236}">
                <a16:creationId xmlns:a16="http://schemas.microsoft.com/office/drawing/2014/main" id="{92F08461-9BC8-A4F3-1B94-0E94CAC3C948}"/>
              </a:ext>
            </a:extLst>
          </p:cNvPr>
          <p:cNvSpPr>
            <a:spLocks noGrp="1"/>
          </p:cNvSpPr>
          <p:nvPr>
            <p:ph type="subTitle" idx="1"/>
          </p:nvPr>
        </p:nvSpPr>
        <p:spPr>
          <a:xfrm>
            <a:off x="409575" y="790575"/>
            <a:ext cx="11391899" cy="5648325"/>
          </a:xfrm>
        </p:spPr>
        <p:txBody>
          <a:bodyPr>
            <a:normAutofit/>
          </a:bodyPr>
          <a:lstStyle/>
          <a:p>
            <a:pPr algn="just"/>
            <a:r>
              <a:rPr lang="sl-SI" sz="2800" b="1" dirty="0">
                <a:solidFill>
                  <a:srgbClr val="529DBA"/>
                </a:solidFill>
              </a:rPr>
              <a:t>Povračila ne morejo znašati več kot 100% dejanske škode.</a:t>
            </a:r>
          </a:p>
        </p:txBody>
      </p:sp>
      <p:graphicFrame>
        <p:nvGraphicFramePr>
          <p:cNvPr id="4" name="Tabela 3">
            <a:extLst>
              <a:ext uri="{FF2B5EF4-FFF2-40B4-BE49-F238E27FC236}">
                <a16:creationId xmlns:a16="http://schemas.microsoft.com/office/drawing/2014/main" id="{25759117-FBD6-BE1B-F308-92DF137AB1FE}"/>
              </a:ext>
            </a:extLst>
          </p:cNvPr>
          <p:cNvGraphicFramePr>
            <a:graphicFrameLocks noGrp="1"/>
          </p:cNvGraphicFramePr>
          <p:nvPr>
            <p:extLst>
              <p:ext uri="{D42A27DB-BD31-4B8C-83A1-F6EECF244321}">
                <p14:modId xmlns:p14="http://schemas.microsoft.com/office/powerpoint/2010/main" val="2978040523"/>
              </p:ext>
            </p:extLst>
          </p:nvPr>
        </p:nvGraphicFramePr>
        <p:xfrm>
          <a:off x="533399" y="1784195"/>
          <a:ext cx="9558454" cy="4524411"/>
        </p:xfrm>
        <a:graphic>
          <a:graphicData uri="http://schemas.openxmlformats.org/drawingml/2006/table">
            <a:tbl>
              <a:tblPr firstRow="1" firstCol="1" bandRow="1">
                <a:tableStyleId>{5C22544A-7EE6-4342-B048-85BDC9FD1C3A}</a:tableStyleId>
              </a:tblPr>
              <a:tblGrid>
                <a:gridCol w="9558454">
                  <a:extLst>
                    <a:ext uri="{9D8B030D-6E8A-4147-A177-3AD203B41FA5}">
                      <a16:colId xmlns:a16="http://schemas.microsoft.com/office/drawing/2014/main" val="544184124"/>
                    </a:ext>
                  </a:extLst>
                </a:gridCol>
              </a:tblGrid>
              <a:tr h="607719">
                <a:tc>
                  <a:txBody>
                    <a:bodyPr/>
                    <a:lstStyle/>
                    <a:p>
                      <a:pPr>
                        <a:lnSpc>
                          <a:spcPct val="107000"/>
                        </a:lnSpc>
                        <a:spcAft>
                          <a:spcPts val="800"/>
                        </a:spcAft>
                      </a:pPr>
                      <a:r>
                        <a:rPr lang="sl-SI" sz="2400">
                          <a:effectLst/>
                          <a:latin typeface="Republika" panose="02000506040000020004" pitchFamily="2" charset="-18"/>
                        </a:rPr>
                        <a:t>Donacije</a:t>
                      </a:r>
                      <a:endParaRPr lang="sl-SI" sz="2400">
                        <a:effectLst/>
                        <a:latin typeface="Republika" panose="02000506040000020004" pitchFamily="2" charset="-18"/>
                        <a:ea typeface="Calibri" panose="020F0502020204030204" pitchFamily="34" charset="0"/>
                        <a:cs typeface="Times New Roman" panose="02020603050405020304" pitchFamily="18" charset="0"/>
                      </a:endParaRPr>
                    </a:p>
                  </a:txBody>
                  <a:tcPr marL="68580" marR="68580" marT="0" marB="0">
                    <a:solidFill>
                      <a:srgbClr val="529DBA"/>
                    </a:solidFill>
                  </a:tcPr>
                </a:tc>
                <a:extLst>
                  <a:ext uri="{0D108BD9-81ED-4DB2-BD59-A6C34878D82A}">
                    <a16:rowId xmlns:a16="http://schemas.microsoft.com/office/drawing/2014/main" val="2527767238"/>
                  </a:ext>
                </a:extLst>
              </a:tr>
              <a:tr h="607719">
                <a:tc>
                  <a:txBody>
                    <a:bodyPr/>
                    <a:lstStyle/>
                    <a:p>
                      <a:pPr>
                        <a:lnSpc>
                          <a:spcPct val="107000"/>
                        </a:lnSpc>
                        <a:spcAft>
                          <a:spcPts val="800"/>
                        </a:spcAft>
                      </a:pPr>
                      <a:r>
                        <a:rPr lang="sl-SI" sz="2400" dirty="0">
                          <a:effectLst/>
                          <a:latin typeface="Republika" panose="02000506040000020004" pitchFamily="2" charset="-18"/>
                        </a:rPr>
                        <a:t>Zavarovalnina</a:t>
                      </a:r>
                      <a:endParaRPr lang="sl-SI" sz="2400" dirty="0">
                        <a:effectLst/>
                        <a:latin typeface="Republika" panose="02000506040000020004" pitchFamily="2" charset="-18"/>
                        <a:ea typeface="Calibri" panose="020F0502020204030204" pitchFamily="34" charset="0"/>
                        <a:cs typeface="Times New Roman" panose="02020603050405020304" pitchFamily="18" charset="0"/>
                      </a:endParaRPr>
                    </a:p>
                  </a:txBody>
                  <a:tcPr marL="68580" marR="68580" marT="0" marB="0">
                    <a:solidFill>
                      <a:srgbClr val="529DBA"/>
                    </a:solidFill>
                  </a:tcPr>
                </a:tc>
                <a:extLst>
                  <a:ext uri="{0D108BD9-81ED-4DB2-BD59-A6C34878D82A}">
                    <a16:rowId xmlns:a16="http://schemas.microsoft.com/office/drawing/2014/main" val="1908611241"/>
                  </a:ext>
                </a:extLst>
              </a:tr>
              <a:tr h="607719">
                <a:tc>
                  <a:txBody>
                    <a:bodyPr/>
                    <a:lstStyle/>
                    <a:p>
                      <a:pPr>
                        <a:lnSpc>
                          <a:spcPct val="107000"/>
                        </a:lnSpc>
                        <a:spcAft>
                          <a:spcPts val="800"/>
                        </a:spcAft>
                      </a:pPr>
                      <a:r>
                        <a:rPr lang="sl-SI" sz="2400" dirty="0">
                          <a:effectLst/>
                          <a:latin typeface="Republika" panose="02000506040000020004" pitchFamily="2" charset="-18"/>
                        </a:rPr>
                        <a:t>Moratoriji za kredite (SPS, SRRS, </a:t>
                      </a:r>
                      <a:r>
                        <a:rPr lang="sl-SI" sz="2400" dirty="0" err="1">
                          <a:effectLst/>
                          <a:latin typeface="Republika" panose="02000506040000020004" pitchFamily="2" charset="-18"/>
                        </a:rPr>
                        <a:t>Eko</a:t>
                      </a:r>
                      <a:r>
                        <a:rPr lang="sl-SI" sz="2400" dirty="0">
                          <a:effectLst/>
                          <a:latin typeface="Republika" panose="02000506040000020004" pitchFamily="2" charset="-18"/>
                        </a:rPr>
                        <a:t> sklad + banke)</a:t>
                      </a:r>
                      <a:endParaRPr lang="sl-SI" sz="2400" dirty="0">
                        <a:effectLst/>
                        <a:latin typeface="Republika" panose="02000506040000020004" pitchFamily="2" charset="-18"/>
                        <a:ea typeface="Calibri" panose="020F0502020204030204" pitchFamily="34" charset="0"/>
                        <a:cs typeface="Times New Roman" panose="02020603050405020304" pitchFamily="18" charset="0"/>
                      </a:endParaRPr>
                    </a:p>
                  </a:txBody>
                  <a:tcPr marL="68580" marR="68580" marT="0" marB="0">
                    <a:solidFill>
                      <a:srgbClr val="529DBA"/>
                    </a:solidFill>
                  </a:tcPr>
                </a:tc>
                <a:extLst>
                  <a:ext uri="{0D108BD9-81ED-4DB2-BD59-A6C34878D82A}">
                    <a16:rowId xmlns:a16="http://schemas.microsoft.com/office/drawing/2014/main" val="1706501733"/>
                  </a:ext>
                </a:extLst>
              </a:tr>
              <a:tr h="607719">
                <a:tc>
                  <a:txBody>
                    <a:bodyPr/>
                    <a:lstStyle/>
                    <a:p>
                      <a:pPr>
                        <a:lnSpc>
                          <a:spcPct val="107000"/>
                        </a:lnSpc>
                        <a:spcAft>
                          <a:spcPts val="800"/>
                        </a:spcAft>
                      </a:pPr>
                      <a:r>
                        <a:rPr lang="sl-SI" sz="2400" dirty="0">
                          <a:effectLst/>
                          <a:latin typeface="Republika" panose="02000506040000020004" pitchFamily="2" charset="-18"/>
                        </a:rPr>
                        <a:t>Posojila, garancije (celoten znesek)</a:t>
                      </a:r>
                      <a:endParaRPr lang="sl-SI" sz="2400" dirty="0">
                        <a:effectLst/>
                        <a:latin typeface="Republika" panose="02000506040000020004" pitchFamily="2" charset="-18"/>
                        <a:ea typeface="Calibri" panose="020F0502020204030204" pitchFamily="34" charset="0"/>
                        <a:cs typeface="Times New Roman" panose="02020603050405020304" pitchFamily="18" charset="0"/>
                      </a:endParaRPr>
                    </a:p>
                  </a:txBody>
                  <a:tcPr marL="68580" marR="68580" marT="0" marB="0">
                    <a:solidFill>
                      <a:srgbClr val="529DBA"/>
                    </a:solidFill>
                  </a:tcPr>
                </a:tc>
                <a:extLst>
                  <a:ext uri="{0D108BD9-81ED-4DB2-BD59-A6C34878D82A}">
                    <a16:rowId xmlns:a16="http://schemas.microsoft.com/office/drawing/2014/main" val="3162875320"/>
                  </a:ext>
                </a:extLst>
              </a:tr>
              <a:tr h="672047">
                <a:tc>
                  <a:txBody>
                    <a:bodyPr/>
                    <a:lstStyle/>
                    <a:p>
                      <a:pPr>
                        <a:lnSpc>
                          <a:spcPct val="107000"/>
                        </a:lnSpc>
                        <a:spcAft>
                          <a:spcPts val="800"/>
                        </a:spcAft>
                      </a:pPr>
                      <a:r>
                        <a:rPr lang="sl-SI" sz="2400" dirty="0">
                          <a:effectLst/>
                          <a:latin typeface="Republika" panose="02000506040000020004" pitchFamily="2" charset="-18"/>
                        </a:rPr>
                        <a:t>Čakanje na delo, višja sila, odprava posledic (MDDSZ)</a:t>
                      </a:r>
                      <a:endParaRPr lang="sl-SI" sz="2400" dirty="0">
                        <a:effectLst/>
                        <a:latin typeface="Republika" panose="02000506040000020004" pitchFamily="2" charset="-18"/>
                        <a:ea typeface="Calibri" panose="020F0502020204030204" pitchFamily="34" charset="0"/>
                        <a:cs typeface="Times New Roman" panose="02020603050405020304" pitchFamily="18" charset="0"/>
                      </a:endParaRPr>
                    </a:p>
                  </a:txBody>
                  <a:tcPr marL="68580" marR="68580" marT="0" marB="0">
                    <a:solidFill>
                      <a:srgbClr val="529DBA"/>
                    </a:solidFill>
                  </a:tcPr>
                </a:tc>
                <a:extLst>
                  <a:ext uri="{0D108BD9-81ED-4DB2-BD59-A6C34878D82A}">
                    <a16:rowId xmlns:a16="http://schemas.microsoft.com/office/drawing/2014/main" val="2904620073"/>
                  </a:ext>
                </a:extLst>
              </a:tr>
              <a:tr h="813769">
                <a:tc>
                  <a:txBody>
                    <a:bodyPr/>
                    <a:lstStyle/>
                    <a:p>
                      <a:pPr>
                        <a:lnSpc>
                          <a:spcPct val="107000"/>
                        </a:lnSpc>
                        <a:spcAft>
                          <a:spcPts val="800"/>
                        </a:spcAft>
                      </a:pPr>
                      <a:r>
                        <a:rPr lang="sl-SI" sz="2400" dirty="0">
                          <a:effectLst/>
                          <a:latin typeface="Republika" panose="02000506040000020004" pitchFamily="2" charset="-18"/>
                        </a:rPr>
                        <a:t>Stroji/oprema, zaloge, izpad prihodka (MGTŠ) </a:t>
                      </a:r>
                      <a:r>
                        <a:rPr lang="sl-SI" sz="2400" dirty="0">
                          <a:effectLst/>
                          <a:latin typeface="Republika" panose="02000506040000020004" pitchFamily="2" charset="-18"/>
                          <a:sym typeface="Wingdings" panose="05000000000000000000" pitchFamily="2" charset="2"/>
                        </a:rPr>
                        <a:t> </a:t>
                      </a:r>
                      <a:r>
                        <a:rPr lang="sl-SI" sz="2400" dirty="0">
                          <a:effectLst/>
                          <a:latin typeface="Republika" panose="02000506040000020004" pitchFamily="2" charset="-18"/>
                        </a:rPr>
                        <a:t>predplačila (do 10%) in povračila (do 50% ali 60%)</a:t>
                      </a:r>
                      <a:endParaRPr lang="sl-SI" sz="2400" dirty="0">
                        <a:effectLst/>
                        <a:latin typeface="Republika" panose="02000506040000020004" pitchFamily="2" charset="-18"/>
                        <a:ea typeface="Calibri" panose="020F0502020204030204" pitchFamily="34" charset="0"/>
                        <a:cs typeface="Times New Roman" panose="02020603050405020304" pitchFamily="18" charset="0"/>
                      </a:endParaRPr>
                    </a:p>
                  </a:txBody>
                  <a:tcPr marL="68580" marR="68580" marT="0" marB="0">
                    <a:solidFill>
                      <a:srgbClr val="529DBA"/>
                    </a:solidFill>
                  </a:tcPr>
                </a:tc>
                <a:extLst>
                  <a:ext uri="{0D108BD9-81ED-4DB2-BD59-A6C34878D82A}">
                    <a16:rowId xmlns:a16="http://schemas.microsoft.com/office/drawing/2014/main" val="2442728032"/>
                  </a:ext>
                </a:extLst>
              </a:tr>
              <a:tr h="607719">
                <a:tc>
                  <a:txBody>
                    <a:bodyPr/>
                    <a:lstStyle/>
                    <a:p>
                      <a:pPr>
                        <a:lnSpc>
                          <a:spcPct val="107000"/>
                        </a:lnSpc>
                        <a:spcAft>
                          <a:spcPts val="800"/>
                        </a:spcAft>
                      </a:pPr>
                      <a:r>
                        <a:rPr lang="sl-SI" sz="2400" dirty="0">
                          <a:effectLst/>
                          <a:latin typeface="Republika" panose="02000506040000020004" pitchFamily="2" charset="-18"/>
                        </a:rPr>
                        <a:t>Poslovne stavbe (MNVP)</a:t>
                      </a:r>
                      <a:endParaRPr lang="sl-SI" sz="2400" dirty="0">
                        <a:effectLst/>
                        <a:latin typeface="Republika" panose="02000506040000020004" pitchFamily="2" charset="-18"/>
                        <a:ea typeface="Calibri" panose="020F0502020204030204" pitchFamily="34" charset="0"/>
                        <a:cs typeface="Times New Roman" panose="02020603050405020304" pitchFamily="18" charset="0"/>
                      </a:endParaRPr>
                    </a:p>
                  </a:txBody>
                  <a:tcPr marL="68580" marR="68580" marT="0" marB="0">
                    <a:solidFill>
                      <a:srgbClr val="529DBA"/>
                    </a:solidFill>
                  </a:tcPr>
                </a:tc>
                <a:extLst>
                  <a:ext uri="{0D108BD9-81ED-4DB2-BD59-A6C34878D82A}">
                    <a16:rowId xmlns:a16="http://schemas.microsoft.com/office/drawing/2014/main" val="1570076571"/>
                  </a:ext>
                </a:extLst>
              </a:tr>
            </a:tbl>
          </a:graphicData>
        </a:graphic>
      </p:graphicFrame>
    </p:spTree>
    <p:extLst>
      <p:ext uri="{BB962C8B-B14F-4D97-AF65-F5344CB8AC3E}">
        <p14:creationId xmlns:p14="http://schemas.microsoft.com/office/powerpoint/2010/main" val="26004268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slov 2">
            <a:extLst>
              <a:ext uri="{FF2B5EF4-FFF2-40B4-BE49-F238E27FC236}">
                <a16:creationId xmlns:a16="http://schemas.microsoft.com/office/drawing/2014/main" id="{92F08461-9BC8-A4F3-1B94-0E94CAC3C948}"/>
              </a:ext>
            </a:extLst>
          </p:cNvPr>
          <p:cNvSpPr>
            <a:spLocks noGrp="1"/>
          </p:cNvSpPr>
          <p:nvPr>
            <p:ph type="subTitle" idx="1"/>
          </p:nvPr>
        </p:nvSpPr>
        <p:spPr>
          <a:xfrm>
            <a:off x="400050" y="1773043"/>
            <a:ext cx="11506200" cy="4915093"/>
          </a:xfrm>
        </p:spPr>
        <p:txBody>
          <a:bodyPr>
            <a:normAutofit/>
          </a:bodyPr>
          <a:lstStyle/>
          <a:p>
            <a:pPr algn="just"/>
            <a:r>
              <a:rPr lang="sl-SI" sz="2200" dirty="0">
                <a:latin typeface="Republika" panose="02000506040000020004" pitchFamily="2" charset="-18"/>
                <a:sym typeface="Wingdings" panose="05000000000000000000" pitchFamily="2" charset="2"/>
              </a:rPr>
              <a:t>Spremljajte spletno stran: </a:t>
            </a:r>
          </a:p>
          <a:p>
            <a:pPr algn="just"/>
            <a:r>
              <a:rPr lang="sl-SI" sz="2200" dirty="0">
                <a:latin typeface="Republika" panose="02000506040000020004" pitchFamily="2" charset="-18"/>
                <a:hlinkClick r:id="rId2"/>
              </a:rPr>
              <a:t>Ukrepi za pomoč gospodarstvu za odpravo posledic škode v poplavah | GOV.SI</a:t>
            </a:r>
            <a:endParaRPr lang="sl-SI" sz="2200" dirty="0">
              <a:latin typeface="Republika" panose="02000506040000020004" pitchFamily="2" charset="-18"/>
            </a:endParaRPr>
          </a:p>
          <a:p>
            <a:pPr algn="just"/>
            <a:endParaRPr lang="sl-SI" sz="2200" dirty="0">
              <a:latin typeface="Republika" panose="02000506040000020004" pitchFamily="2" charset="-18"/>
              <a:sym typeface="Wingdings" panose="05000000000000000000" pitchFamily="2" charset="2"/>
            </a:endParaRPr>
          </a:p>
          <a:p>
            <a:pPr algn="just"/>
            <a:r>
              <a:rPr lang="sl-SI" sz="2200" dirty="0">
                <a:latin typeface="Republika" panose="02000506040000020004" pitchFamily="2" charset="-18"/>
                <a:sym typeface="Wingdings" panose="05000000000000000000" pitchFamily="2" charset="2"/>
              </a:rPr>
              <a:t>Pravna podlaga za oceno škode: </a:t>
            </a:r>
          </a:p>
          <a:p>
            <a:pPr algn="just"/>
            <a:r>
              <a:rPr lang="sl-SI" sz="2200" dirty="0">
                <a:latin typeface="Republika" panose="02000506040000020004" pitchFamily="2" charset="-18"/>
                <a:hlinkClick r:id="rId3"/>
              </a:rPr>
              <a:t>Uredba o metodologiji za ocenjevanje škode (pisrs.si)</a:t>
            </a:r>
            <a:r>
              <a:rPr lang="sl-SI" sz="2200" dirty="0">
                <a:latin typeface="Republika" panose="02000506040000020004" pitchFamily="2" charset="-18"/>
              </a:rPr>
              <a:t> </a:t>
            </a:r>
            <a:r>
              <a:rPr lang="sl-SI" sz="2200" dirty="0">
                <a:latin typeface="Republika" panose="02000506040000020004" pitchFamily="2" charset="-18"/>
                <a:sym typeface="Wingdings" panose="05000000000000000000" pitchFamily="2" charset="2"/>
              </a:rPr>
              <a:t></a:t>
            </a:r>
            <a:r>
              <a:rPr lang="sl-SI" sz="2200" dirty="0">
                <a:latin typeface="Republika" panose="02000506040000020004" pitchFamily="2" charset="-18"/>
              </a:rPr>
              <a:t> kjer so tudi obrazci za vse vrste škod</a:t>
            </a:r>
          </a:p>
          <a:p>
            <a:pPr algn="just"/>
            <a:endParaRPr lang="sl-SI" sz="2200" dirty="0">
              <a:latin typeface="Republika" panose="02000506040000020004" pitchFamily="2" charset="-18"/>
            </a:endParaRPr>
          </a:p>
          <a:p>
            <a:pPr algn="just"/>
            <a:r>
              <a:rPr lang="sl-SI" sz="2200" dirty="0">
                <a:latin typeface="Republika" panose="02000506040000020004" pitchFamily="2" charset="-18"/>
                <a:sym typeface="Wingdings" panose="05000000000000000000" pitchFamily="2" charset="2"/>
              </a:rPr>
              <a:t>Ukrepi v zakonih: </a:t>
            </a:r>
          </a:p>
          <a:p>
            <a:pPr marL="800100" lvl="1" indent="-342900" algn="just">
              <a:buFontTx/>
              <a:buChar char="-"/>
            </a:pPr>
            <a:r>
              <a:rPr lang="sl-SI" sz="2200" dirty="0">
                <a:latin typeface="Republika" panose="02000506040000020004" pitchFamily="2" charset="-18"/>
                <a:hlinkClick r:id="rId4"/>
              </a:rPr>
              <a:t>Zakon o odpravi posledic naravnih nesreč (ZOPNN) (pisrs.si)</a:t>
            </a:r>
            <a:endParaRPr lang="sl-SI" sz="2200" dirty="0">
              <a:latin typeface="Republika" panose="02000506040000020004" pitchFamily="2" charset="-18"/>
            </a:endParaRPr>
          </a:p>
          <a:p>
            <a:pPr marL="800100" lvl="1" indent="-342900" algn="just">
              <a:buFontTx/>
              <a:buChar char="-"/>
            </a:pPr>
            <a:r>
              <a:rPr lang="sl-SI" sz="2200" dirty="0">
                <a:latin typeface="Republika" panose="02000506040000020004" pitchFamily="2" charset="-18"/>
                <a:sym typeface="Wingdings" panose="05000000000000000000" pitchFamily="2" charset="2"/>
              </a:rPr>
              <a:t>V pripravi je še interventni zakon – predviden sprejem 31.8.2023</a:t>
            </a:r>
          </a:p>
          <a:p>
            <a:pPr marL="342900" indent="-342900" algn="just">
              <a:buFontTx/>
              <a:buChar char="-"/>
            </a:pPr>
            <a:endParaRPr lang="sl-SI" sz="2200" dirty="0">
              <a:latin typeface="Republika" panose="02000506040000020004" pitchFamily="2" charset="-18"/>
            </a:endParaRPr>
          </a:p>
        </p:txBody>
      </p:sp>
      <p:sp>
        <p:nvSpPr>
          <p:cNvPr id="6" name="Naslov 1">
            <a:extLst>
              <a:ext uri="{FF2B5EF4-FFF2-40B4-BE49-F238E27FC236}">
                <a16:creationId xmlns:a16="http://schemas.microsoft.com/office/drawing/2014/main" id="{8B34D2DE-5D8C-1A78-9ACA-5DB5EB550EFA}"/>
              </a:ext>
            </a:extLst>
          </p:cNvPr>
          <p:cNvSpPr txBox="1">
            <a:spLocks/>
          </p:cNvSpPr>
          <p:nvPr/>
        </p:nvSpPr>
        <p:spPr>
          <a:xfrm>
            <a:off x="461962" y="419100"/>
            <a:ext cx="11268075" cy="620712"/>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sl-SI" sz="2800" b="1" dirty="0">
                <a:solidFill>
                  <a:srgbClr val="529DBA"/>
                </a:solidFill>
                <a:latin typeface="Republika" panose="02000506040000020004" pitchFamily="2" charset="-18"/>
              </a:rPr>
              <a:t>Pomembne povezave</a:t>
            </a:r>
          </a:p>
        </p:txBody>
      </p:sp>
    </p:spTree>
    <p:extLst>
      <p:ext uri="{BB962C8B-B14F-4D97-AF65-F5344CB8AC3E}">
        <p14:creationId xmlns:p14="http://schemas.microsoft.com/office/powerpoint/2010/main" val="1483357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Tako bodo nekatera podjetja po ujmi prilagodila delo - siol.net">
            <a:extLst>
              <a:ext uri="{FF2B5EF4-FFF2-40B4-BE49-F238E27FC236}">
                <a16:creationId xmlns:a16="http://schemas.microsoft.com/office/drawing/2014/main" id="{F22D66B9-73BC-56A9-9399-288958B5F3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10225" y="0"/>
            <a:ext cx="12192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Slika 5" descr="Modro geometrijsko ozadje z logotipom Republika Slovenija, Ministrstvo za gospodarstvo, turizem in šport">
            <a:extLst>
              <a:ext uri="{FF2B5EF4-FFF2-40B4-BE49-F238E27FC236}">
                <a16:creationId xmlns:a16="http://schemas.microsoft.com/office/drawing/2014/main" id="{3914B946-B5E9-A993-9C55-90A731CA475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Naslov 1">
            <a:extLst>
              <a:ext uri="{FF2B5EF4-FFF2-40B4-BE49-F238E27FC236}">
                <a16:creationId xmlns:a16="http://schemas.microsoft.com/office/drawing/2014/main" id="{D1F41157-1979-F0EF-B947-F7992324EEF3}"/>
              </a:ext>
            </a:extLst>
          </p:cNvPr>
          <p:cNvSpPr txBox="1">
            <a:spLocks/>
          </p:cNvSpPr>
          <p:nvPr/>
        </p:nvSpPr>
        <p:spPr bwMode="auto">
          <a:xfrm>
            <a:off x="853765" y="2238685"/>
            <a:ext cx="8212176" cy="129127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l-SI" altLang="sl-SI" sz="4000" b="1" dirty="0">
                <a:solidFill>
                  <a:schemeClr val="bg1"/>
                </a:solidFill>
                <a:latin typeface="Republika" panose="02000506040000020004" pitchFamily="2" charset="-18"/>
              </a:rPr>
              <a:t>Cilj:</a:t>
            </a:r>
          </a:p>
          <a:p>
            <a:endParaRPr lang="sl-SI" altLang="sl-SI" sz="4800" b="1" dirty="0">
              <a:solidFill>
                <a:schemeClr val="bg1"/>
              </a:solidFill>
              <a:latin typeface="Republika" panose="02000506040000020004" pitchFamily="2" charset="-18"/>
            </a:endParaRPr>
          </a:p>
          <a:p>
            <a:r>
              <a:rPr lang="sl-SI" altLang="sl-SI" b="1" dirty="0">
                <a:solidFill>
                  <a:schemeClr val="bg1"/>
                </a:solidFill>
                <a:latin typeface="Republika" panose="02000506040000020004" pitchFamily="2" charset="-18"/>
              </a:rPr>
              <a:t>Hitra in učinkovita pomoč </a:t>
            </a:r>
          </a:p>
          <a:p>
            <a:r>
              <a:rPr lang="sl-SI" altLang="sl-SI" b="1" dirty="0">
                <a:solidFill>
                  <a:schemeClr val="bg1"/>
                </a:solidFill>
                <a:latin typeface="Republika" panose="02000506040000020004" pitchFamily="2" charset="-18"/>
              </a:rPr>
              <a:t>za odpravo škode v največji možni meri.</a:t>
            </a:r>
            <a:endParaRPr lang="en-AU" altLang="sl-SI" b="1" dirty="0">
              <a:solidFill>
                <a:schemeClr val="bg1"/>
              </a:solidFill>
              <a:latin typeface="Republika" panose="02000506040000020004" pitchFamily="2" charset="-18"/>
            </a:endParaRPr>
          </a:p>
        </p:txBody>
      </p:sp>
      <p:pic>
        <p:nvPicPr>
          <p:cNvPr id="8" name="Slika 7" descr="Logotip Republika Slovenija, Ministrstvo za gospodarstvu, turizem in šport">
            <a:extLst>
              <a:ext uri="{FF2B5EF4-FFF2-40B4-BE49-F238E27FC236}">
                <a16:creationId xmlns:a16="http://schemas.microsoft.com/office/drawing/2014/main" id="{CC15C67E-A1D5-93E9-99B2-1590E9E05804}"/>
              </a:ext>
            </a:extLst>
          </p:cNvPr>
          <p:cNvPicPr>
            <a:picLocks noChangeAspect="1"/>
          </p:cNvPicPr>
          <p:nvPr/>
        </p:nvPicPr>
        <p:blipFill rotWithShape="1">
          <a:blip r:embed="rId4">
            <a:extLst>
              <a:ext uri="{28A0092B-C50C-407E-A947-70E740481C1C}">
                <a14:useLocalDpi xmlns:a14="http://schemas.microsoft.com/office/drawing/2010/main" val="0"/>
              </a:ext>
            </a:extLst>
          </a:blip>
          <a:srcRect l="28045" t="40139" r="33751" b="38611"/>
          <a:stretch/>
        </p:blipFill>
        <p:spPr>
          <a:xfrm>
            <a:off x="485775" y="4850782"/>
            <a:ext cx="4127016" cy="1291274"/>
          </a:xfrm>
          <a:prstGeom prst="rect">
            <a:avLst/>
          </a:prstGeom>
        </p:spPr>
      </p:pic>
    </p:spTree>
    <p:extLst>
      <p:ext uri="{BB962C8B-B14F-4D97-AF65-F5344CB8AC3E}">
        <p14:creationId xmlns:p14="http://schemas.microsoft.com/office/powerpoint/2010/main" val="1833878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ravokotnik 2">
            <a:extLst>
              <a:ext uri="{FF2B5EF4-FFF2-40B4-BE49-F238E27FC236}">
                <a16:creationId xmlns:a16="http://schemas.microsoft.com/office/drawing/2014/main" id="{B53D28DD-E2D0-1DF2-0EEF-CF0C4B1BDEB2}"/>
              </a:ext>
            </a:extLst>
          </p:cNvPr>
          <p:cNvSpPr>
            <a:spLocks noChangeArrowheads="1"/>
          </p:cNvSpPr>
          <p:nvPr/>
        </p:nvSpPr>
        <p:spPr bwMode="auto">
          <a:xfrm>
            <a:off x="630742" y="1196186"/>
            <a:ext cx="10520478" cy="70976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nSpc>
                <a:spcPct val="150000"/>
              </a:lnSpc>
              <a:spcAft>
                <a:spcPts val="600"/>
              </a:spcAft>
              <a:buFont typeface="Arial" panose="020B0604020202020204" pitchFamily="34" charset="0"/>
              <a:buChar char="•"/>
            </a:pPr>
            <a:r>
              <a:rPr lang="sl-SI" altLang="sl-SI" sz="2800" b="1" dirty="0">
                <a:solidFill>
                  <a:schemeClr val="tx2"/>
                </a:solidFill>
                <a:latin typeface="Republika" panose="02000506040000020004" pitchFamily="2" charset="-18"/>
              </a:rPr>
              <a:t>Ukrepi pripravljeni skupaj z gospodarstvom.</a:t>
            </a:r>
          </a:p>
          <a:p>
            <a:pPr>
              <a:lnSpc>
                <a:spcPct val="150000"/>
              </a:lnSpc>
              <a:spcAft>
                <a:spcPts val="600"/>
              </a:spcAft>
              <a:buFont typeface="Arial" panose="020B0604020202020204" pitchFamily="34" charset="0"/>
              <a:buChar char="•"/>
            </a:pPr>
            <a:r>
              <a:rPr lang="sl-SI" altLang="sl-SI" sz="2800" dirty="0">
                <a:solidFill>
                  <a:schemeClr val="tx2"/>
                </a:solidFill>
                <a:latin typeface="Republika" panose="02000506040000020004" pitchFamily="2" charset="-18"/>
              </a:rPr>
              <a:t>Minister Matjaž Han aktiven na terenu s številnimi ogledi prizadetih podjetij, občin in regij.</a:t>
            </a:r>
          </a:p>
          <a:p>
            <a:pPr>
              <a:lnSpc>
                <a:spcPct val="150000"/>
              </a:lnSpc>
              <a:spcAft>
                <a:spcPts val="600"/>
              </a:spcAft>
              <a:buFont typeface="Arial" panose="020B0604020202020204" pitchFamily="34" charset="0"/>
              <a:buChar char="•"/>
            </a:pPr>
            <a:r>
              <a:rPr lang="sl-SI" altLang="sl-SI" sz="2800" dirty="0">
                <a:solidFill>
                  <a:schemeClr val="tx2"/>
                </a:solidFill>
                <a:latin typeface="Republika" panose="02000506040000020004" pitchFamily="2" charset="-18"/>
              </a:rPr>
              <a:t>Kombinacija sistemskega in interventnega pristopa.</a:t>
            </a:r>
          </a:p>
          <a:p>
            <a:pPr>
              <a:lnSpc>
                <a:spcPct val="150000"/>
              </a:lnSpc>
              <a:spcAft>
                <a:spcPts val="600"/>
              </a:spcAft>
              <a:buFont typeface="Arial" panose="020B0604020202020204" pitchFamily="34" charset="0"/>
              <a:buChar char="•"/>
            </a:pPr>
            <a:r>
              <a:rPr lang="sl-SI" altLang="sl-SI" sz="2800" dirty="0">
                <a:solidFill>
                  <a:schemeClr val="tx2"/>
                </a:solidFill>
                <a:latin typeface="Republika" panose="02000506040000020004" pitchFamily="2" charset="-18"/>
              </a:rPr>
              <a:t>2 interventna zakona, sedaj začetek priprave zakona o obnovi.</a:t>
            </a:r>
          </a:p>
          <a:p>
            <a:pPr>
              <a:lnSpc>
                <a:spcPct val="150000"/>
              </a:lnSpc>
              <a:spcAft>
                <a:spcPts val="600"/>
              </a:spcAft>
              <a:buFont typeface="Arial" panose="020B0604020202020204" pitchFamily="34" charset="0"/>
              <a:buChar char="•"/>
            </a:pPr>
            <a:r>
              <a:rPr lang="sl-SI" altLang="sl-SI" sz="2800" dirty="0">
                <a:solidFill>
                  <a:schemeClr val="tx2"/>
                </a:solidFill>
                <a:latin typeface="Republika" panose="02000506040000020004" pitchFamily="2" charset="-18"/>
              </a:rPr>
              <a:t>50. točka </a:t>
            </a:r>
            <a:r>
              <a:rPr lang="sl-SI" altLang="sl-SI" sz="2800" dirty="0" err="1">
                <a:solidFill>
                  <a:schemeClr val="tx2"/>
                </a:solidFill>
                <a:latin typeface="Republika" panose="02000506040000020004" pitchFamily="2" charset="-18"/>
              </a:rPr>
              <a:t>GBER</a:t>
            </a:r>
            <a:r>
              <a:rPr lang="sl-SI" altLang="sl-SI" sz="2800" dirty="0">
                <a:solidFill>
                  <a:schemeClr val="tx2"/>
                </a:solidFill>
                <a:latin typeface="Republika" panose="02000506040000020004" pitchFamily="2" charset="-18"/>
              </a:rPr>
              <a:t>:</a:t>
            </a:r>
          </a:p>
          <a:p>
            <a:pPr marL="0" indent="446088">
              <a:lnSpc>
                <a:spcPct val="150000"/>
              </a:lnSpc>
              <a:spcAft>
                <a:spcPts val="600"/>
              </a:spcAft>
            </a:pPr>
            <a:r>
              <a:rPr lang="sl-SI" altLang="sl-SI" sz="2800" b="1" dirty="0">
                <a:solidFill>
                  <a:schemeClr val="tx2"/>
                </a:solidFill>
                <a:latin typeface="Republika" panose="02000506040000020004" pitchFamily="2" charset="-18"/>
              </a:rPr>
              <a:t>Vse oblike pomoči ne smejo presegati 100 % dejanske škode.</a:t>
            </a:r>
          </a:p>
          <a:p>
            <a:pPr>
              <a:lnSpc>
                <a:spcPct val="150000"/>
              </a:lnSpc>
              <a:spcAft>
                <a:spcPts val="600"/>
              </a:spcAft>
              <a:buFont typeface="Arial" panose="020B0604020202020204" pitchFamily="34" charset="0"/>
              <a:buChar char="•"/>
            </a:pPr>
            <a:endParaRPr lang="sl-SI" altLang="sl-SI" sz="2800" b="1" dirty="0">
              <a:solidFill>
                <a:schemeClr val="tx2"/>
              </a:solidFill>
              <a:latin typeface="Republika" panose="02000506040000020004" pitchFamily="2" charset="-18"/>
            </a:endParaRPr>
          </a:p>
          <a:p>
            <a:pPr>
              <a:lnSpc>
                <a:spcPct val="150000"/>
              </a:lnSpc>
              <a:spcAft>
                <a:spcPts val="600"/>
              </a:spcAft>
              <a:buFont typeface="Arial" panose="020B0604020202020204" pitchFamily="34" charset="0"/>
              <a:buChar char="•"/>
            </a:pPr>
            <a:endParaRPr lang="sl-SI" altLang="sl-SI" sz="2800" b="1" dirty="0">
              <a:solidFill>
                <a:schemeClr val="tx2"/>
              </a:solidFill>
              <a:latin typeface="Republika" panose="02000506040000020004" pitchFamily="2" charset="-18"/>
            </a:endParaRPr>
          </a:p>
          <a:p>
            <a:pPr>
              <a:lnSpc>
                <a:spcPct val="150000"/>
              </a:lnSpc>
              <a:spcAft>
                <a:spcPts val="600"/>
              </a:spcAft>
              <a:buFont typeface="Arial" panose="020B0604020202020204" pitchFamily="34" charset="0"/>
              <a:buChar char="•"/>
            </a:pPr>
            <a:endParaRPr lang="sl-SI" altLang="sl-SI" sz="2800" dirty="0">
              <a:solidFill>
                <a:schemeClr val="tx2"/>
              </a:solidFill>
              <a:latin typeface="Republika" panose="02000506040000020004" pitchFamily="2" charset="-18"/>
            </a:endParaRPr>
          </a:p>
        </p:txBody>
      </p:sp>
    </p:spTree>
    <p:extLst>
      <p:ext uri="{BB962C8B-B14F-4D97-AF65-F5344CB8AC3E}">
        <p14:creationId xmlns:p14="http://schemas.microsoft.com/office/powerpoint/2010/main" val="6708024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avokotnik 3">
            <a:extLst>
              <a:ext uri="{FF2B5EF4-FFF2-40B4-BE49-F238E27FC236}">
                <a16:creationId xmlns:a16="http://schemas.microsoft.com/office/drawing/2014/main" id="{D324606F-3510-F3F9-435A-EE8B7F1DE3CC}"/>
              </a:ext>
            </a:extLst>
          </p:cNvPr>
          <p:cNvSpPr/>
          <p:nvPr/>
        </p:nvSpPr>
        <p:spPr>
          <a:xfrm>
            <a:off x="939092" y="1360450"/>
            <a:ext cx="3058885" cy="1304692"/>
          </a:xfrm>
          <a:prstGeom prst="rect">
            <a:avLst/>
          </a:prstGeom>
          <a:solidFill>
            <a:srgbClr val="529D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2" name="Naslov 1">
            <a:extLst>
              <a:ext uri="{FF2B5EF4-FFF2-40B4-BE49-F238E27FC236}">
                <a16:creationId xmlns:a16="http://schemas.microsoft.com/office/drawing/2014/main" id="{C1C139F2-0882-BBDD-C85A-A949F5383804}"/>
              </a:ext>
            </a:extLst>
          </p:cNvPr>
          <p:cNvSpPr txBox="1">
            <a:spLocks/>
          </p:cNvSpPr>
          <p:nvPr/>
        </p:nvSpPr>
        <p:spPr bwMode="auto">
          <a:xfrm>
            <a:off x="1048214" y="1550021"/>
            <a:ext cx="2525054" cy="93112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sl-SI" altLang="sl-SI" sz="2400" b="1" dirty="0">
                <a:solidFill>
                  <a:schemeClr val="bg1"/>
                </a:solidFill>
                <a:latin typeface="Republika" panose="02000506040000020004" pitchFamily="2" charset="-18"/>
              </a:rPr>
              <a:t>Ohranitev zaposlenosti</a:t>
            </a:r>
            <a:endParaRPr lang="en-AU" altLang="sl-SI" sz="2800" b="1" dirty="0">
              <a:solidFill>
                <a:schemeClr val="bg1"/>
              </a:solidFill>
              <a:latin typeface="Republika" panose="02000506040000020004" pitchFamily="2" charset="-18"/>
            </a:endParaRPr>
          </a:p>
        </p:txBody>
      </p:sp>
      <p:sp>
        <p:nvSpPr>
          <p:cNvPr id="5" name="Pravokotnik 4">
            <a:extLst>
              <a:ext uri="{FF2B5EF4-FFF2-40B4-BE49-F238E27FC236}">
                <a16:creationId xmlns:a16="http://schemas.microsoft.com/office/drawing/2014/main" id="{6AB34F53-1169-E7C7-2614-B244886C3F2C}"/>
              </a:ext>
            </a:extLst>
          </p:cNvPr>
          <p:cNvSpPr/>
          <p:nvPr/>
        </p:nvSpPr>
        <p:spPr>
          <a:xfrm>
            <a:off x="939092" y="2793116"/>
            <a:ext cx="3058885" cy="886787"/>
          </a:xfrm>
          <a:prstGeom prst="rect">
            <a:avLst/>
          </a:prstGeom>
          <a:solidFill>
            <a:srgbClr val="3F84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6" name="Naslov 1">
            <a:extLst>
              <a:ext uri="{FF2B5EF4-FFF2-40B4-BE49-F238E27FC236}">
                <a16:creationId xmlns:a16="http://schemas.microsoft.com/office/drawing/2014/main" id="{5B9BE8AB-DC98-FC15-C785-F6B0325C7047}"/>
              </a:ext>
            </a:extLst>
          </p:cNvPr>
          <p:cNvSpPr txBox="1">
            <a:spLocks/>
          </p:cNvSpPr>
          <p:nvPr/>
        </p:nvSpPr>
        <p:spPr bwMode="auto">
          <a:xfrm>
            <a:off x="1048214" y="2886982"/>
            <a:ext cx="2949763" cy="63149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sl-SI" altLang="sl-SI" sz="1800" b="1" dirty="0">
                <a:solidFill>
                  <a:schemeClr val="bg1"/>
                </a:solidFill>
                <a:latin typeface="Republika" panose="02000506040000020004" pitchFamily="2" charset="-18"/>
              </a:rPr>
              <a:t>100 % nadomestilo za odsotnost zaradi višje sile.</a:t>
            </a:r>
            <a:endParaRPr lang="en-AU" altLang="sl-SI" sz="2000" b="1" dirty="0">
              <a:solidFill>
                <a:schemeClr val="bg1"/>
              </a:solidFill>
              <a:latin typeface="Republika" panose="02000506040000020004" pitchFamily="2" charset="-18"/>
            </a:endParaRPr>
          </a:p>
        </p:txBody>
      </p:sp>
      <p:sp>
        <p:nvSpPr>
          <p:cNvPr id="9" name="Pravokotnik 8">
            <a:extLst>
              <a:ext uri="{FF2B5EF4-FFF2-40B4-BE49-F238E27FC236}">
                <a16:creationId xmlns:a16="http://schemas.microsoft.com/office/drawing/2014/main" id="{3273A01E-6B6E-0E69-AD65-08B99897A4F8}"/>
              </a:ext>
            </a:extLst>
          </p:cNvPr>
          <p:cNvSpPr/>
          <p:nvPr/>
        </p:nvSpPr>
        <p:spPr>
          <a:xfrm>
            <a:off x="939092" y="4734368"/>
            <a:ext cx="3058885" cy="886787"/>
          </a:xfrm>
          <a:prstGeom prst="rect">
            <a:avLst/>
          </a:prstGeom>
          <a:solidFill>
            <a:srgbClr val="3F84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10" name="Naslov 1">
            <a:extLst>
              <a:ext uri="{FF2B5EF4-FFF2-40B4-BE49-F238E27FC236}">
                <a16:creationId xmlns:a16="http://schemas.microsoft.com/office/drawing/2014/main" id="{E92820F0-7F25-4DDE-5E46-01A87688A7A7}"/>
              </a:ext>
            </a:extLst>
          </p:cNvPr>
          <p:cNvSpPr txBox="1">
            <a:spLocks/>
          </p:cNvSpPr>
          <p:nvPr/>
        </p:nvSpPr>
        <p:spPr bwMode="auto">
          <a:xfrm>
            <a:off x="1048214" y="4828234"/>
            <a:ext cx="2949763" cy="63149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sl-SI" altLang="sl-SI" sz="1800" b="1" dirty="0">
                <a:solidFill>
                  <a:schemeClr val="bg1"/>
                </a:solidFill>
                <a:latin typeface="Republika" panose="02000506040000020004" pitchFamily="2" charset="-18"/>
              </a:rPr>
              <a:t>80 % nadomestilo 80 % plače za čakanje na delo.</a:t>
            </a:r>
            <a:endParaRPr lang="en-AU" altLang="sl-SI" sz="2000" b="1" dirty="0">
              <a:solidFill>
                <a:schemeClr val="bg1"/>
              </a:solidFill>
              <a:latin typeface="Republika" panose="02000506040000020004" pitchFamily="2" charset="-18"/>
            </a:endParaRPr>
          </a:p>
        </p:txBody>
      </p:sp>
      <p:sp>
        <p:nvSpPr>
          <p:cNvPr id="11" name="Pravokotnik 10">
            <a:extLst>
              <a:ext uri="{FF2B5EF4-FFF2-40B4-BE49-F238E27FC236}">
                <a16:creationId xmlns:a16="http://schemas.microsoft.com/office/drawing/2014/main" id="{879594DF-2175-7277-F473-B3F68847640A}"/>
              </a:ext>
            </a:extLst>
          </p:cNvPr>
          <p:cNvSpPr/>
          <p:nvPr/>
        </p:nvSpPr>
        <p:spPr>
          <a:xfrm>
            <a:off x="939092" y="3773769"/>
            <a:ext cx="3058885" cy="886787"/>
          </a:xfrm>
          <a:prstGeom prst="rect">
            <a:avLst/>
          </a:prstGeom>
          <a:solidFill>
            <a:srgbClr val="3F84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12" name="Naslov 1">
            <a:extLst>
              <a:ext uri="{FF2B5EF4-FFF2-40B4-BE49-F238E27FC236}">
                <a16:creationId xmlns:a16="http://schemas.microsoft.com/office/drawing/2014/main" id="{85BC2865-94F1-E360-77E6-82ADAC65C8C8}"/>
              </a:ext>
            </a:extLst>
          </p:cNvPr>
          <p:cNvSpPr txBox="1">
            <a:spLocks/>
          </p:cNvSpPr>
          <p:nvPr/>
        </p:nvSpPr>
        <p:spPr bwMode="auto">
          <a:xfrm>
            <a:off x="1048214" y="3867635"/>
            <a:ext cx="2949763" cy="63149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sl-SI" altLang="sl-SI" sz="1800" b="1" dirty="0">
                <a:solidFill>
                  <a:schemeClr val="bg1"/>
                </a:solidFill>
                <a:latin typeface="Republika" panose="02000506040000020004" pitchFamily="2" charset="-18"/>
              </a:rPr>
              <a:t>100 % nadomestilo plače za čiščenje (4.8. – 4.9.).</a:t>
            </a:r>
            <a:endParaRPr lang="en-AU" altLang="sl-SI" sz="2000" b="1" dirty="0">
              <a:solidFill>
                <a:schemeClr val="bg1"/>
              </a:solidFill>
              <a:latin typeface="Republika" panose="02000506040000020004" pitchFamily="2" charset="-18"/>
            </a:endParaRPr>
          </a:p>
        </p:txBody>
      </p:sp>
      <p:sp>
        <p:nvSpPr>
          <p:cNvPr id="13" name="Pravokotnik 12">
            <a:extLst>
              <a:ext uri="{FF2B5EF4-FFF2-40B4-BE49-F238E27FC236}">
                <a16:creationId xmlns:a16="http://schemas.microsoft.com/office/drawing/2014/main" id="{D4873035-FA60-3745-6F85-F12BE115F5EA}"/>
              </a:ext>
            </a:extLst>
          </p:cNvPr>
          <p:cNvSpPr/>
          <p:nvPr/>
        </p:nvSpPr>
        <p:spPr>
          <a:xfrm>
            <a:off x="939092" y="5715021"/>
            <a:ext cx="3058885" cy="886787"/>
          </a:xfrm>
          <a:prstGeom prst="rect">
            <a:avLst/>
          </a:prstGeom>
          <a:solidFill>
            <a:srgbClr val="3F84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14" name="Naslov 1">
            <a:extLst>
              <a:ext uri="{FF2B5EF4-FFF2-40B4-BE49-F238E27FC236}">
                <a16:creationId xmlns:a16="http://schemas.microsoft.com/office/drawing/2014/main" id="{76F06516-BA3B-DB3A-0E89-9AA7DF09FBCA}"/>
              </a:ext>
            </a:extLst>
          </p:cNvPr>
          <p:cNvSpPr txBox="1">
            <a:spLocks/>
          </p:cNvSpPr>
          <p:nvPr/>
        </p:nvSpPr>
        <p:spPr bwMode="auto">
          <a:xfrm>
            <a:off x="1048214" y="5808887"/>
            <a:ext cx="2949763" cy="63149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sl-SI" altLang="sl-SI" sz="1800" b="1" dirty="0">
                <a:solidFill>
                  <a:schemeClr val="bg1"/>
                </a:solidFill>
                <a:latin typeface="Republika" panose="02000506040000020004" pitchFamily="2" charset="-18"/>
              </a:rPr>
              <a:t>Pomoč za samozaposlene 1.200 € (pogoj 25 % izpad).</a:t>
            </a:r>
            <a:endParaRPr lang="en-AU" altLang="sl-SI" sz="2000" b="1" dirty="0">
              <a:solidFill>
                <a:schemeClr val="bg1"/>
              </a:solidFill>
              <a:latin typeface="Republika" panose="02000506040000020004" pitchFamily="2" charset="-18"/>
            </a:endParaRPr>
          </a:p>
        </p:txBody>
      </p:sp>
      <p:sp>
        <p:nvSpPr>
          <p:cNvPr id="15" name="Pravokotnik 14">
            <a:extLst>
              <a:ext uri="{FF2B5EF4-FFF2-40B4-BE49-F238E27FC236}">
                <a16:creationId xmlns:a16="http://schemas.microsoft.com/office/drawing/2014/main" id="{81F03314-7874-2082-13E5-50BA60A7BC56}"/>
              </a:ext>
            </a:extLst>
          </p:cNvPr>
          <p:cNvSpPr/>
          <p:nvPr/>
        </p:nvSpPr>
        <p:spPr>
          <a:xfrm>
            <a:off x="4303043" y="1360451"/>
            <a:ext cx="3058885" cy="1304692"/>
          </a:xfrm>
          <a:prstGeom prst="rect">
            <a:avLst/>
          </a:prstGeom>
          <a:solidFill>
            <a:srgbClr val="529D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16" name="Naslov 1">
            <a:extLst>
              <a:ext uri="{FF2B5EF4-FFF2-40B4-BE49-F238E27FC236}">
                <a16:creationId xmlns:a16="http://schemas.microsoft.com/office/drawing/2014/main" id="{42CD8206-EE37-9258-9053-5E44168E59DE}"/>
              </a:ext>
            </a:extLst>
          </p:cNvPr>
          <p:cNvSpPr txBox="1">
            <a:spLocks/>
          </p:cNvSpPr>
          <p:nvPr/>
        </p:nvSpPr>
        <p:spPr bwMode="auto">
          <a:xfrm>
            <a:off x="4412165" y="1550022"/>
            <a:ext cx="2525054" cy="93112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sl-SI" altLang="sl-SI" sz="2400" b="1" dirty="0">
                <a:solidFill>
                  <a:schemeClr val="bg1"/>
                </a:solidFill>
                <a:latin typeface="Republika" panose="02000506040000020004" pitchFamily="2" charset="-18"/>
              </a:rPr>
              <a:t>Likvidnostna pomoč</a:t>
            </a:r>
            <a:endParaRPr lang="en-AU" altLang="sl-SI" sz="2800" b="1" dirty="0">
              <a:solidFill>
                <a:schemeClr val="bg1"/>
              </a:solidFill>
              <a:latin typeface="Republika" panose="02000506040000020004" pitchFamily="2" charset="-18"/>
            </a:endParaRPr>
          </a:p>
        </p:txBody>
      </p:sp>
      <p:sp>
        <p:nvSpPr>
          <p:cNvPr id="17" name="Pravokotnik 16">
            <a:extLst>
              <a:ext uri="{FF2B5EF4-FFF2-40B4-BE49-F238E27FC236}">
                <a16:creationId xmlns:a16="http://schemas.microsoft.com/office/drawing/2014/main" id="{BCDAA15F-1218-7C1D-ADA1-37549E78B7D6}"/>
              </a:ext>
            </a:extLst>
          </p:cNvPr>
          <p:cNvSpPr/>
          <p:nvPr/>
        </p:nvSpPr>
        <p:spPr>
          <a:xfrm>
            <a:off x="4303043" y="2793117"/>
            <a:ext cx="3058885" cy="886787"/>
          </a:xfrm>
          <a:prstGeom prst="rect">
            <a:avLst/>
          </a:prstGeom>
          <a:solidFill>
            <a:srgbClr val="3F84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18" name="Naslov 1">
            <a:extLst>
              <a:ext uri="{FF2B5EF4-FFF2-40B4-BE49-F238E27FC236}">
                <a16:creationId xmlns:a16="http://schemas.microsoft.com/office/drawing/2014/main" id="{3BAA1260-8E4C-1164-9298-FED761E2AF7E}"/>
              </a:ext>
            </a:extLst>
          </p:cNvPr>
          <p:cNvSpPr txBox="1">
            <a:spLocks/>
          </p:cNvSpPr>
          <p:nvPr/>
        </p:nvSpPr>
        <p:spPr bwMode="auto">
          <a:xfrm>
            <a:off x="4412165" y="2886983"/>
            <a:ext cx="2949763" cy="63149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sl-SI" altLang="sl-SI" sz="1800" b="1" dirty="0">
                <a:solidFill>
                  <a:schemeClr val="bg1"/>
                </a:solidFill>
                <a:latin typeface="Republika" panose="02000506040000020004" pitchFamily="2" charset="-18"/>
              </a:rPr>
              <a:t>100 milijonov evrov likvidnostnih posojil.</a:t>
            </a:r>
            <a:endParaRPr lang="en-AU" altLang="sl-SI" sz="2000" b="1" dirty="0">
              <a:solidFill>
                <a:schemeClr val="bg1"/>
              </a:solidFill>
              <a:latin typeface="Republika" panose="02000506040000020004" pitchFamily="2" charset="-18"/>
            </a:endParaRPr>
          </a:p>
        </p:txBody>
      </p:sp>
      <p:sp>
        <p:nvSpPr>
          <p:cNvPr id="19" name="Pravokotnik 18">
            <a:extLst>
              <a:ext uri="{FF2B5EF4-FFF2-40B4-BE49-F238E27FC236}">
                <a16:creationId xmlns:a16="http://schemas.microsoft.com/office/drawing/2014/main" id="{4DC11C5F-833B-163F-30E5-1739DA9DEE8E}"/>
              </a:ext>
            </a:extLst>
          </p:cNvPr>
          <p:cNvSpPr/>
          <p:nvPr/>
        </p:nvSpPr>
        <p:spPr>
          <a:xfrm>
            <a:off x="4303043" y="4734369"/>
            <a:ext cx="3058885" cy="886787"/>
          </a:xfrm>
          <a:prstGeom prst="rect">
            <a:avLst/>
          </a:prstGeom>
          <a:solidFill>
            <a:srgbClr val="3F84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20" name="Naslov 1">
            <a:extLst>
              <a:ext uri="{FF2B5EF4-FFF2-40B4-BE49-F238E27FC236}">
                <a16:creationId xmlns:a16="http://schemas.microsoft.com/office/drawing/2014/main" id="{B66E22B4-22D9-258B-3D8F-2CA3D0D8E062}"/>
              </a:ext>
            </a:extLst>
          </p:cNvPr>
          <p:cNvSpPr txBox="1">
            <a:spLocks/>
          </p:cNvSpPr>
          <p:nvPr/>
        </p:nvSpPr>
        <p:spPr bwMode="auto">
          <a:xfrm>
            <a:off x="4412165" y="4828235"/>
            <a:ext cx="2949763" cy="63149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sl-SI" altLang="sl-SI" sz="1800" b="1" dirty="0">
                <a:solidFill>
                  <a:schemeClr val="bg1"/>
                </a:solidFill>
                <a:latin typeface="Republika" panose="02000506040000020004" pitchFamily="2" charset="-18"/>
              </a:rPr>
              <a:t>Moratoriji bančnih kreditov in javnih skladov.</a:t>
            </a:r>
            <a:endParaRPr lang="en-AU" altLang="sl-SI" sz="2000" b="1" dirty="0">
              <a:solidFill>
                <a:schemeClr val="bg1"/>
              </a:solidFill>
              <a:latin typeface="Republika" panose="02000506040000020004" pitchFamily="2" charset="-18"/>
            </a:endParaRPr>
          </a:p>
        </p:txBody>
      </p:sp>
      <p:sp>
        <p:nvSpPr>
          <p:cNvPr id="21" name="Pravokotnik 20">
            <a:extLst>
              <a:ext uri="{FF2B5EF4-FFF2-40B4-BE49-F238E27FC236}">
                <a16:creationId xmlns:a16="http://schemas.microsoft.com/office/drawing/2014/main" id="{8130ABD9-9617-D620-4DA6-E0BA279F69D9}"/>
              </a:ext>
            </a:extLst>
          </p:cNvPr>
          <p:cNvSpPr/>
          <p:nvPr/>
        </p:nvSpPr>
        <p:spPr>
          <a:xfrm>
            <a:off x="4303043" y="3773770"/>
            <a:ext cx="3058885" cy="886787"/>
          </a:xfrm>
          <a:prstGeom prst="rect">
            <a:avLst/>
          </a:prstGeom>
          <a:solidFill>
            <a:srgbClr val="3F84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22" name="Naslov 1">
            <a:extLst>
              <a:ext uri="{FF2B5EF4-FFF2-40B4-BE49-F238E27FC236}">
                <a16:creationId xmlns:a16="http://schemas.microsoft.com/office/drawing/2014/main" id="{AC1D2045-AA45-D0B0-0881-276378A0401D}"/>
              </a:ext>
            </a:extLst>
          </p:cNvPr>
          <p:cNvSpPr txBox="1">
            <a:spLocks/>
          </p:cNvSpPr>
          <p:nvPr/>
        </p:nvSpPr>
        <p:spPr bwMode="auto">
          <a:xfrm>
            <a:off x="4412165" y="3867636"/>
            <a:ext cx="2949763" cy="63149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sl-SI" altLang="sl-SI" sz="1800" b="1" dirty="0">
                <a:solidFill>
                  <a:schemeClr val="bg1"/>
                </a:solidFill>
                <a:latin typeface="Republika" panose="02000506040000020004" pitchFamily="2" charset="-18"/>
              </a:rPr>
              <a:t>100 milijonov evrov garancij.</a:t>
            </a:r>
            <a:endParaRPr lang="en-AU" altLang="sl-SI" sz="2000" b="1" dirty="0">
              <a:solidFill>
                <a:schemeClr val="bg1"/>
              </a:solidFill>
              <a:latin typeface="Republika" panose="02000506040000020004" pitchFamily="2" charset="-18"/>
            </a:endParaRPr>
          </a:p>
        </p:txBody>
      </p:sp>
      <p:sp>
        <p:nvSpPr>
          <p:cNvPr id="23" name="Pravokotnik 22">
            <a:extLst>
              <a:ext uri="{FF2B5EF4-FFF2-40B4-BE49-F238E27FC236}">
                <a16:creationId xmlns:a16="http://schemas.microsoft.com/office/drawing/2014/main" id="{DBDD72A8-1937-C4F1-AD08-0A3B9A0D7B6A}"/>
              </a:ext>
            </a:extLst>
          </p:cNvPr>
          <p:cNvSpPr/>
          <p:nvPr/>
        </p:nvSpPr>
        <p:spPr>
          <a:xfrm>
            <a:off x="4303043" y="5715022"/>
            <a:ext cx="3058885" cy="886787"/>
          </a:xfrm>
          <a:prstGeom prst="rect">
            <a:avLst/>
          </a:prstGeom>
          <a:solidFill>
            <a:srgbClr val="3F84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24" name="Naslov 1">
            <a:extLst>
              <a:ext uri="{FF2B5EF4-FFF2-40B4-BE49-F238E27FC236}">
                <a16:creationId xmlns:a16="http://schemas.microsoft.com/office/drawing/2014/main" id="{42A02309-5554-7EFF-FC1A-A81093C4467A}"/>
              </a:ext>
            </a:extLst>
          </p:cNvPr>
          <p:cNvSpPr txBox="1">
            <a:spLocks/>
          </p:cNvSpPr>
          <p:nvPr/>
        </p:nvSpPr>
        <p:spPr bwMode="auto">
          <a:xfrm>
            <a:off x="4412165" y="5808888"/>
            <a:ext cx="2949763" cy="63149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sl-SI" altLang="sl-SI" sz="1800" b="1" dirty="0">
                <a:solidFill>
                  <a:schemeClr val="bg1"/>
                </a:solidFill>
                <a:latin typeface="Republika" panose="02000506040000020004" pitchFamily="2" charset="-18"/>
              </a:rPr>
              <a:t>Ambicija: tudi premostitev likvidnosti do izplačil.</a:t>
            </a:r>
            <a:endParaRPr lang="en-AU" altLang="sl-SI" sz="2000" b="1" dirty="0">
              <a:solidFill>
                <a:schemeClr val="bg1"/>
              </a:solidFill>
              <a:latin typeface="Republika" panose="02000506040000020004" pitchFamily="2" charset="-18"/>
            </a:endParaRPr>
          </a:p>
        </p:txBody>
      </p:sp>
      <p:sp>
        <p:nvSpPr>
          <p:cNvPr id="25" name="Pravokotnik 24">
            <a:extLst>
              <a:ext uri="{FF2B5EF4-FFF2-40B4-BE49-F238E27FC236}">
                <a16:creationId xmlns:a16="http://schemas.microsoft.com/office/drawing/2014/main" id="{D9CF647A-4CC1-F785-DBFD-400C1877CB02}"/>
              </a:ext>
            </a:extLst>
          </p:cNvPr>
          <p:cNvSpPr/>
          <p:nvPr/>
        </p:nvSpPr>
        <p:spPr>
          <a:xfrm>
            <a:off x="7646815" y="1360450"/>
            <a:ext cx="3058885" cy="1304692"/>
          </a:xfrm>
          <a:prstGeom prst="rect">
            <a:avLst/>
          </a:prstGeom>
          <a:solidFill>
            <a:srgbClr val="529D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26" name="Naslov 1">
            <a:extLst>
              <a:ext uri="{FF2B5EF4-FFF2-40B4-BE49-F238E27FC236}">
                <a16:creationId xmlns:a16="http://schemas.microsoft.com/office/drawing/2014/main" id="{AECCA4B4-0BBB-1AC4-536B-31DE87BF161A}"/>
              </a:ext>
            </a:extLst>
          </p:cNvPr>
          <p:cNvSpPr txBox="1">
            <a:spLocks/>
          </p:cNvSpPr>
          <p:nvPr/>
        </p:nvSpPr>
        <p:spPr bwMode="auto">
          <a:xfrm>
            <a:off x="7755937" y="1550021"/>
            <a:ext cx="2525054" cy="93112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sl-SI" altLang="sl-SI" sz="2400" b="1" dirty="0">
                <a:solidFill>
                  <a:schemeClr val="bg1"/>
                </a:solidFill>
                <a:latin typeface="Republika" panose="02000506040000020004" pitchFamily="2" charset="-18"/>
              </a:rPr>
              <a:t>Povračila škode v gospodarstvu</a:t>
            </a:r>
            <a:endParaRPr lang="en-AU" altLang="sl-SI" sz="2800" b="1" dirty="0">
              <a:solidFill>
                <a:schemeClr val="bg1"/>
              </a:solidFill>
              <a:latin typeface="Republika" panose="02000506040000020004" pitchFamily="2" charset="-18"/>
            </a:endParaRPr>
          </a:p>
        </p:txBody>
      </p:sp>
      <p:sp>
        <p:nvSpPr>
          <p:cNvPr id="27" name="Pravokotnik 26">
            <a:extLst>
              <a:ext uri="{FF2B5EF4-FFF2-40B4-BE49-F238E27FC236}">
                <a16:creationId xmlns:a16="http://schemas.microsoft.com/office/drawing/2014/main" id="{425EF28A-BE58-5375-5A6D-AB4FBF682B21}"/>
              </a:ext>
            </a:extLst>
          </p:cNvPr>
          <p:cNvSpPr/>
          <p:nvPr/>
        </p:nvSpPr>
        <p:spPr>
          <a:xfrm>
            <a:off x="7646815" y="2793116"/>
            <a:ext cx="3058885" cy="886787"/>
          </a:xfrm>
          <a:prstGeom prst="rect">
            <a:avLst/>
          </a:prstGeom>
          <a:solidFill>
            <a:srgbClr val="3F84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28" name="Naslov 1">
            <a:extLst>
              <a:ext uri="{FF2B5EF4-FFF2-40B4-BE49-F238E27FC236}">
                <a16:creationId xmlns:a16="http://schemas.microsoft.com/office/drawing/2014/main" id="{FC395432-CC56-FE20-C066-E37B1007AAAB}"/>
              </a:ext>
            </a:extLst>
          </p:cNvPr>
          <p:cNvSpPr txBox="1">
            <a:spLocks/>
          </p:cNvSpPr>
          <p:nvPr/>
        </p:nvSpPr>
        <p:spPr bwMode="auto">
          <a:xfrm>
            <a:off x="7755937" y="2886982"/>
            <a:ext cx="2949763" cy="63149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sl-SI" altLang="sl-SI" sz="1800" b="1" dirty="0">
                <a:solidFill>
                  <a:schemeClr val="bg1"/>
                </a:solidFill>
                <a:latin typeface="Republika" panose="02000506040000020004" pitchFamily="2" charset="-18"/>
              </a:rPr>
              <a:t>Škoda na strojih in opremi, zalogah in izgub. prihodku.</a:t>
            </a:r>
            <a:endParaRPr lang="en-AU" altLang="sl-SI" sz="2000" b="1" dirty="0">
              <a:solidFill>
                <a:schemeClr val="bg1"/>
              </a:solidFill>
              <a:latin typeface="Republika" panose="02000506040000020004" pitchFamily="2" charset="-18"/>
            </a:endParaRPr>
          </a:p>
        </p:txBody>
      </p:sp>
      <p:sp>
        <p:nvSpPr>
          <p:cNvPr id="29" name="Pravokotnik 28">
            <a:extLst>
              <a:ext uri="{FF2B5EF4-FFF2-40B4-BE49-F238E27FC236}">
                <a16:creationId xmlns:a16="http://schemas.microsoft.com/office/drawing/2014/main" id="{2405C6A4-573D-0530-AC63-3CA462AFEC32}"/>
              </a:ext>
            </a:extLst>
          </p:cNvPr>
          <p:cNvSpPr/>
          <p:nvPr/>
        </p:nvSpPr>
        <p:spPr>
          <a:xfrm>
            <a:off x="7646815" y="5694967"/>
            <a:ext cx="3058885" cy="886787"/>
          </a:xfrm>
          <a:prstGeom prst="rect">
            <a:avLst/>
          </a:prstGeom>
          <a:solidFill>
            <a:srgbClr val="3F84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30" name="Naslov 1">
            <a:extLst>
              <a:ext uri="{FF2B5EF4-FFF2-40B4-BE49-F238E27FC236}">
                <a16:creationId xmlns:a16="http://schemas.microsoft.com/office/drawing/2014/main" id="{57C4BDA1-6395-A3E9-A566-8289B253F446}"/>
              </a:ext>
            </a:extLst>
          </p:cNvPr>
          <p:cNvSpPr txBox="1">
            <a:spLocks/>
          </p:cNvSpPr>
          <p:nvPr/>
        </p:nvSpPr>
        <p:spPr bwMode="auto">
          <a:xfrm>
            <a:off x="7755937" y="5788833"/>
            <a:ext cx="2949763" cy="63149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sl-SI" altLang="sl-SI" sz="1800" b="1" dirty="0">
                <a:solidFill>
                  <a:schemeClr val="bg1"/>
                </a:solidFill>
                <a:latin typeface="Republika" panose="02000506040000020004" pitchFamily="2" charset="-18"/>
              </a:rPr>
              <a:t>POZOR! Škoda na stavbah po ločenem postopku!!!</a:t>
            </a:r>
            <a:endParaRPr lang="en-AU" altLang="sl-SI" sz="2000" b="1" dirty="0">
              <a:solidFill>
                <a:schemeClr val="bg1"/>
              </a:solidFill>
              <a:latin typeface="Republika" panose="02000506040000020004" pitchFamily="2" charset="-18"/>
            </a:endParaRPr>
          </a:p>
        </p:txBody>
      </p:sp>
      <p:sp>
        <p:nvSpPr>
          <p:cNvPr id="37" name="Pravokotnik 36">
            <a:extLst>
              <a:ext uri="{FF2B5EF4-FFF2-40B4-BE49-F238E27FC236}">
                <a16:creationId xmlns:a16="http://schemas.microsoft.com/office/drawing/2014/main" id="{11FA848B-053F-6ADB-2AB5-3910644304B1}"/>
              </a:ext>
            </a:extLst>
          </p:cNvPr>
          <p:cNvSpPr/>
          <p:nvPr/>
        </p:nvSpPr>
        <p:spPr>
          <a:xfrm>
            <a:off x="7646815" y="3773769"/>
            <a:ext cx="3058885" cy="886787"/>
          </a:xfrm>
          <a:prstGeom prst="rect">
            <a:avLst/>
          </a:prstGeom>
          <a:solidFill>
            <a:srgbClr val="3F84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38" name="Naslov 1">
            <a:extLst>
              <a:ext uri="{FF2B5EF4-FFF2-40B4-BE49-F238E27FC236}">
                <a16:creationId xmlns:a16="http://schemas.microsoft.com/office/drawing/2014/main" id="{F0D95D70-ED99-3D11-E522-FB5CE67C8E86}"/>
              </a:ext>
            </a:extLst>
          </p:cNvPr>
          <p:cNvSpPr txBox="1">
            <a:spLocks/>
          </p:cNvSpPr>
          <p:nvPr/>
        </p:nvSpPr>
        <p:spPr bwMode="auto">
          <a:xfrm>
            <a:off x="7755937" y="3867635"/>
            <a:ext cx="2949763" cy="63149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sl-SI" altLang="sl-SI" sz="1800" b="1" dirty="0">
                <a:solidFill>
                  <a:schemeClr val="bg1"/>
                </a:solidFill>
                <a:latin typeface="Republika" panose="02000506040000020004" pitchFamily="2" charset="-18"/>
              </a:rPr>
              <a:t>Do 50 % oziroma 60 % povračila dejanske škode.</a:t>
            </a:r>
            <a:endParaRPr lang="en-AU" altLang="sl-SI" sz="2000" b="1" dirty="0">
              <a:solidFill>
                <a:schemeClr val="bg1"/>
              </a:solidFill>
              <a:latin typeface="Republika" panose="02000506040000020004" pitchFamily="2" charset="-18"/>
            </a:endParaRPr>
          </a:p>
        </p:txBody>
      </p:sp>
      <p:sp>
        <p:nvSpPr>
          <p:cNvPr id="39" name="Pravokotnik 38">
            <a:extLst>
              <a:ext uri="{FF2B5EF4-FFF2-40B4-BE49-F238E27FC236}">
                <a16:creationId xmlns:a16="http://schemas.microsoft.com/office/drawing/2014/main" id="{9EF96884-1509-CF21-5D72-CCBD1B69C1D0}"/>
              </a:ext>
            </a:extLst>
          </p:cNvPr>
          <p:cNvSpPr/>
          <p:nvPr/>
        </p:nvSpPr>
        <p:spPr>
          <a:xfrm>
            <a:off x="7666994" y="4740374"/>
            <a:ext cx="3058885" cy="886787"/>
          </a:xfrm>
          <a:prstGeom prst="rect">
            <a:avLst/>
          </a:prstGeom>
          <a:solidFill>
            <a:srgbClr val="3F84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40" name="Naslov 1">
            <a:extLst>
              <a:ext uri="{FF2B5EF4-FFF2-40B4-BE49-F238E27FC236}">
                <a16:creationId xmlns:a16="http://schemas.microsoft.com/office/drawing/2014/main" id="{CB3568F8-A479-DBCD-A19A-A45E378EDF64}"/>
              </a:ext>
            </a:extLst>
          </p:cNvPr>
          <p:cNvSpPr txBox="1">
            <a:spLocks/>
          </p:cNvSpPr>
          <p:nvPr/>
        </p:nvSpPr>
        <p:spPr bwMode="auto">
          <a:xfrm>
            <a:off x="7776116" y="4834240"/>
            <a:ext cx="2949763" cy="63149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sl-SI" altLang="sl-SI" sz="1800" b="1" dirty="0">
                <a:solidFill>
                  <a:schemeClr val="bg1"/>
                </a:solidFill>
                <a:latin typeface="Republika" panose="02000506040000020004" pitchFamily="2" charset="-18"/>
              </a:rPr>
              <a:t>Novost: 10 % predplačila brez garancij!</a:t>
            </a:r>
            <a:endParaRPr lang="en-AU" altLang="sl-SI" sz="2000" b="1" dirty="0">
              <a:solidFill>
                <a:schemeClr val="bg1"/>
              </a:solidFill>
              <a:latin typeface="Republika" panose="02000506040000020004" pitchFamily="2" charset="-18"/>
            </a:endParaRPr>
          </a:p>
        </p:txBody>
      </p:sp>
    </p:spTree>
    <p:extLst>
      <p:ext uri="{BB962C8B-B14F-4D97-AF65-F5344CB8AC3E}">
        <p14:creationId xmlns:p14="http://schemas.microsoft.com/office/powerpoint/2010/main" val="26331106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slov 1">
            <a:extLst>
              <a:ext uri="{FF2B5EF4-FFF2-40B4-BE49-F238E27FC236}">
                <a16:creationId xmlns:a16="http://schemas.microsoft.com/office/drawing/2014/main" id="{312B3F8E-5CCD-AD35-C86F-70DE861676B1}"/>
              </a:ext>
            </a:extLst>
          </p:cNvPr>
          <p:cNvSpPr txBox="1">
            <a:spLocks/>
          </p:cNvSpPr>
          <p:nvPr/>
        </p:nvSpPr>
        <p:spPr bwMode="auto">
          <a:xfrm>
            <a:off x="887219" y="733270"/>
            <a:ext cx="8212176" cy="129127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l-SI" altLang="sl-SI" sz="4000" b="1" dirty="0">
                <a:solidFill>
                  <a:srgbClr val="529DBA"/>
                </a:solidFill>
                <a:latin typeface="Republika" panose="02000506040000020004" pitchFamily="2" charset="-18"/>
              </a:rPr>
              <a:t>Ocenjevanje škode</a:t>
            </a:r>
            <a:endParaRPr lang="en-AU" altLang="sl-SI" b="1" dirty="0">
              <a:solidFill>
                <a:srgbClr val="529DBA"/>
              </a:solidFill>
              <a:latin typeface="Republika" panose="02000506040000020004" pitchFamily="2" charset="-18"/>
            </a:endParaRPr>
          </a:p>
        </p:txBody>
      </p:sp>
      <p:sp>
        <p:nvSpPr>
          <p:cNvPr id="12" name="PoljeZBesedilom 11">
            <a:extLst>
              <a:ext uri="{FF2B5EF4-FFF2-40B4-BE49-F238E27FC236}">
                <a16:creationId xmlns:a16="http://schemas.microsoft.com/office/drawing/2014/main" id="{8FEBD342-2313-F65A-0BA3-0657EFD2C5A7}"/>
              </a:ext>
            </a:extLst>
          </p:cNvPr>
          <p:cNvSpPr txBox="1"/>
          <p:nvPr/>
        </p:nvSpPr>
        <p:spPr>
          <a:xfrm>
            <a:off x="887218" y="2063468"/>
            <a:ext cx="8591319" cy="4154984"/>
          </a:xfrm>
          <a:prstGeom prst="rect">
            <a:avLst/>
          </a:prstGeom>
          <a:noFill/>
        </p:spPr>
        <p:txBody>
          <a:bodyPr wrap="square">
            <a:spAutoFit/>
          </a:bodyPr>
          <a:lstStyle/>
          <a:p>
            <a:pPr algn="just"/>
            <a:r>
              <a:rPr lang="sl-SI" sz="2200" b="1" dirty="0">
                <a:latin typeface="Republika" panose="02000506040000020004" pitchFamily="2" charset="-18"/>
              </a:rPr>
              <a:t>Škoda v gospodarstvu je škoda na:</a:t>
            </a:r>
          </a:p>
          <a:p>
            <a:pPr marL="342900" indent="-342900" algn="just">
              <a:buFontTx/>
              <a:buChar char="-"/>
            </a:pPr>
            <a:r>
              <a:rPr lang="sl-SI" sz="2200" b="1" dirty="0">
                <a:latin typeface="Republika" panose="02000506040000020004" pitchFamily="2" charset="-18"/>
              </a:rPr>
              <a:t>na strojih in opremi,</a:t>
            </a:r>
          </a:p>
          <a:p>
            <a:pPr marL="342900" indent="-342900" algn="just">
              <a:buFontTx/>
              <a:buChar char="-"/>
            </a:pPr>
            <a:r>
              <a:rPr lang="sl-SI" sz="2200" b="1" dirty="0">
                <a:latin typeface="Republika" panose="02000506040000020004" pitchFamily="2" charset="-18"/>
              </a:rPr>
              <a:t>zalogah in</a:t>
            </a:r>
          </a:p>
          <a:p>
            <a:pPr marL="342900" indent="-342900" algn="just">
              <a:buFontTx/>
              <a:buChar char="-"/>
            </a:pPr>
            <a:r>
              <a:rPr lang="sl-SI" sz="2200" b="1" dirty="0">
                <a:latin typeface="Republika" panose="02000506040000020004" pitchFamily="2" charset="-18"/>
              </a:rPr>
              <a:t>izpadu prihodka</a:t>
            </a:r>
          </a:p>
          <a:p>
            <a:pPr algn="just"/>
            <a:endParaRPr lang="sl-SI" sz="2200" b="1" dirty="0">
              <a:latin typeface="Republika" panose="02000506040000020004" pitchFamily="2" charset="-18"/>
            </a:endParaRPr>
          </a:p>
          <a:p>
            <a:pPr algn="just"/>
            <a:r>
              <a:rPr lang="sl-SI" sz="2200" dirty="0">
                <a:latin typeface="Republika" panose="02000506040000020004" pitchFamily="2" charset="-18"/>
              </a:rPr>
              <a:t>Kdo?</a:t>
            </a:r>
          </a:p>
          <a:p>
            <a:pPr marL="342900" indent="-342900" algn="just">
              <a:buFont typeface="Arial" panose="020B0604020202020204" pitchFamily="34" charset="0"/>
              <a:buChar char="•"/>
            </a:pPr>
            <a:r>
              <a:rPr lang="sl-SI" sz="2200" b="1" dirty="0">
                <a:latin typeface="Republika" panose="02000506040000020004" pitchFamily="2" charset="-18"/>
              </a:rPr>
              <a:t>gospodarske družbe</a:t>
            </a:r>
          </a:p>
          <a:p>
            <a:pPr marL="342900" indent="-342900" algn="just">
              <a:buFont typeface="Arial" panose="020B0604020202020204" pitchFamily="34" charset="0"/>
              <a:buChar char="•"/>
            </a:pPr>
            <a:r>
              <a:rPr lang="sl-SI" sz="2200" b="1" dirty="0">
                <a:latin typeface="Republika" panose="02000506040000020004" pitchFamily="2" charset="-18"/>
              </a:rPr>
              <a:t>samostojni podjetniki</a:t>
            </a:r>
          </a:p>
          <a:p>
            <a:pPr marL="342900" indent="-342900" algn="just">
              <a:buFont typeface="Arial" panose="020B0604020202020204" pitchFamily="34" charset="0"/>
              <a:buChar char="•"/>
            </a:pPr>
            <a:r>
              <a:rPr lang="sl-SI" sz="2200" b="1" dirty="0">
                <a:latin typeface="Republika" panose="02000506040000020004" pitchFamily="2" charset="-18"/>
              </a:rPr>
              <a:t>posamezniki, ki samostojno opravljajo dejavnost</a:t>
            </a:r>
          </a:p>
          <a:p>
            <a:pPr marL="342900" indent="-342900" algn="just">
              <a:buFont typeface="Arial" panose="020B0604020202020204" pitchFamily="34" charset="0"/>
              <a:buChar char="•"/>
            </a:pPr>
            <a:r>
              <a:rPr lang="sl-SI" sz="2200" b="1" dirty="0">
                <a:latin typeface="Republika" panose="02000506040000020004" pitchFamily="2" charset="-18"/>
              </a:rPr>
              <a:t>zavodi in  zadruge (</a:t>
            </a:r>
            <a:r>
              <a:rPr lang="sl-SI" sz="2200" b="1" u="sng" dirty="0">
                <a:latin typeface="Republika" panose="02000506040000020004" pitchFamily="2" charset="-18"/>
              </a:rPr>
              <a:t>društva niso vključena</a:t>
            </a:r>
            <a:r>
              <a:rPr lang="sl-SI" sz="2200" b="1" dirty="0">
                <a:latin typeface="Republika" panose="02000506040000020004" pitchFamily="2" charset="-18"/>
              </a:rPr>
              <a:t>)</a:t>
            </a:r>
          </a:p>
          <a:p>
            <a:pPr marL="342900" indent="-342900" algn="just">
              <a:buFontTx/>
              <a:buChar char="-"/>
            </a:pPr>
            <a:r>
              <a:rPr lang="sl-SI" sz="2200" dirty="0">
                <a:latin typeface="Republika" panose="02000506040000020004" pitchFamily="2" charset="-18"/>
              </a:rPr>
              <a:t>razen primarne kmetijske proizvodnje in ribištva/akvakulture </a:t>
            </a:r>
            <a:r>
              <a:rPr lang="sl-SI" sz="2200" dirty="0">
                <a:latin typeface="Republika" panose="02000506040000020004" pitchFamily="2" charset="-18"/>
                <a:sym typeface="Wingdings" panose="05000000000000000000" pitchFamily="2" charset="2"/>
              </a:rPr>
              <a:t> </a:t>
            </a:r>
            <a:r>
              <a:rPr lang="sl-SI" sz="2200" b="1" u="sng" dirty="0">
                <a:latin typeface="Republika" panose="02000506040000020004" pitchFamily="2" charset="-18"/>
                <a:sym typeface="Wingdings" panose="05000000000000000000" pitchFamily="2" charset="2"/>
              </a:rPr>
              <a:t>zbira </a:t>
            </a:r>
            <a:r>
              <a:rPr lang="sl-SI" sz="2200" b="1" u="sng" dirty="0" err="1">
                <a:latin typeface="Republika" panose="02000506040000020004" pitchFamily="2" charset="-18"/>
                <a:sym typeface="Wingdings" panose="05000000000000000000" pitchFamily="2" charset="2"/>
              </a:rPr>
              <a:t>MKGP</a:t>
            </a:r>
            <a:r>
              <a:rPr lang="sl-SI" sz="2200" b="1" u="sng" dirty="0">
                <a:latin typeface="Republika" panose="02000506040000020004" pitchFamily="2" charset="-18"/>
                <a:sym typeface="Wingdings" panose="05000000000000000000" pitchFamily="2" charset="2"/>
              </a:rPr>
              <a:t> </a:t>
            </a:r>
            <a:r>
              <a:rPr lang="sl-SI" sz="2200" dirty="0">
                <a:latin typeface="Republika" panose="02000506040000020004" pitchFamily="2" charset="-18"/>
                <a:sym typeface="Wingdings" panose="05000000000000000000" pitchFamily="2" charset="2"/>
              </a:rPr>
              <a:t>(sprememba vključena v interventni zakon)</a:t>
            </a:r>
            <a:endParaRPr lang="sl-SI" sz="2200" dirty="0">
              <a:latin typeface="Republika" panose="02000506040000020004" pitchFamily="2" charset="-18"/>
            </a:endParaRPr>
          </a:p>
        </p:txBody>
      </p:sp>
      <p:sp>
        <p:nvSpPr>
          <p:cNvPr id="13" name="Pravokotnik 12">
            <a:extLst>
              <a:ext uri="{FF2B5EF4-FFF2-40B4-BE49-F238E27FC236}">
                <a16:creationId xmlns:a16="http://schemas.microsoft.com/office/drawing/2014/main" id="{BC5E1715-2AE8-65EB-30C8-10B2BF5AA9DF}"/>
              </a:ext>
            </a:extLst>
          </p:cNvPr>
          <p:cNvSpPr/>
          <p:nvPr/>
        </p:nvSpPr>
        <p:spPr>
          <a:xfrm>
            <a:off x="7569952" y="2024544"/>
            <a:ext cx="3058885" cy="1187007"/>
          </a:xfrm>
          <a:prstGeom prst="rect">
            <a:avLst/>
          </a:prstGeom>
          <a:solidFill>
            <a:srgbClr val="3F84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14" name="Naslov 1">
            <a:extLst>
              <a:ext uri="{FF2B5EF4-FFF2-40B4-BE49-F238E27FC236}">
                <a16:creationId xmlns:a16="http://schemas.microsoft.com/office/drawing/2014/main" id="{66065936-2003-E9F2-B141-FA251AF5B3EA}"/>
              </a:ext>
            </a:extLst>
          </p:cNvPr>
          <p:cNvSpPr txBox="1">
            <a:spLocks/>
          </p:cNvSpPr>
          <p:nvPr/>
        </p:nvSpPr>
        <p:spPr bwMode="auto">
          <a:xfrm>
            <a:off x="7679074" y="2118410"/>
            <a:ext cx="2949763" cy="97047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sl-SI" altLang="sl-SI" sz="1800" b="1" dirty="0">
                <a:solidFill>
                  <a:schemeClr val="bg1"/>
                </a:solidFill>
                <a:latin typeface="Republika" panose="02000506040000020004" pitchFamily="2" charset="-18"/>
              </a:rPr>
              <a:t>Pomembno:</a:t>
            </a:r>
          </a:p>
          <a:p>
            <a:pPr>
              <a:lnSpc>
                <a:spcPct val="100000"/>
              </a:lnSpc>
            </a:pPr>
            <a:r>
              <a:rPr lang="sl-SI" altLang="sl-SI" sz="1800" b="1" dirty="0">
                <a:solidFill>
                  <a:schemeClr val="bg1"/>
                </a:solidFill>
                <a:latin typeface="Republika" panose="02000506040000020004" pitchFamily="2" charset="-18"/>
              </a:rPr>
              <a:t>Ločen postopek zaradi škode na stavbah!</a:t>
            </a:r>
            <a:endParaRPr lang="en-AU" altLang="sl-SI" sz="2000" b="1" dirty="0">
              <a:solidFill>
                <a:schemeClr val="bg1"/>
              </a:solidFill>
              <a:latin typeface="Republika" panose="02000506040000020004" pitchFamily="2" charset="-18"/>
            </a:endParaRPr>
          </a:p>
        </p:txBody>
      </p:sp>
    </p:spTree>
    <p:extLst>
      <p:ext uri="{BB962C8B-B14F-4D97-AF65-F5344CB8AC3E}">
        <p14:creationId xmlns:p14="http://schemas.microsoft.com/office/powerpoint/2010/main" val="10257276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slov 2">
            <a:extLst>
              <a:ext uri="{FF2B5EF4-FFF2-40B4-BE49-F238E27FC236}">
                <a16:creationId xmlns:a16="http://schemas.microsoft.com/office/drawing/2014/main" id="{92F08461-9BC8-A4F3-1B94-0E94CAC3C948}"/>
              </a:ext>
            </a:extLst>
          </p:cNvPr>
          <p:cNvSpPr>
            <a:spLocks noGrp="1"/>
          </p:cNvSpPr>
          <p:nvPr>
            <p:ph type="subTitle" idx="1"/>
          </p:nvPr>
        </p:nvSpPr>
        <p:spPr>
          <a:xfrm>
            <a:off x="409576" y="2185640"/>
            <a:ext cx="9492708" cy="4502498"/>
          </a:xfrm>
        </p:spPr>
        <p:txBody>
          <a:bodyPr>
            <a:normAutofit/>
          </a:bodyPr>
          <a:lstStyle/>
          <a:p>
            <a:pPr algn="just"/>
            <a:endParaRPr lang="sl-SI" dirty="0">
              <a:latin typeface="Republika" panose="02000506040000020004" pitchFamily="2" charset="-18"/>
            </a:endParaRPr>
          </a:p>
          <a:p>
            <a:pPr marL="800100" lvl="1" indent="-342900" algn="just">
              <a:buFontTx/>
              <a:buChar char="-"/>
            </a:pPr>
            <a:r>
              <a:rPr lang="sl-SI" sz="2400" b="1" dirty="0">
                <a:latin typeface="Republika" panose="02000506040000020004" pitchFamily="2" charset="-18"/>
              </a:rPr>
              <a:t>1.9.2023</a:t>
            </a:r>
            <a:r>
              <a:rPr lang="sl-SI" sz="2400" dirty="0">
                <a:latin typeface="Republika" panose="02000506040000020004" pitchFamily="2" charset="-18"/>
              </a:rPr>
              <a:t> (tudi hkrati vloga za predplačila do 10% ocenjene škode)</a:t>
            </a:r>
          </a:p>
          <a:p>
            <a:pPr marL="800100" lvl="1" indent="-342900" algn="just">
              <a:buFontTx/>
              <a:buChar char="-"/>
            </a:pPr>
            <a:r>
              <a:rPr lang="sl-SI" sz="2400" b="1" dirty="0">
                <a:latin typeface="Republika" panose="02000506040000020004" pitchFamily="2" charset="-18"/>
              </a:rPr>
              <a:t>20.9.2023</a:t>
            </a:r>
            <a:r>
              <a:rPr lang="sl-SI" sz="2400" dirty="0">
                <a:latin typeface="Republika" panose="02000506040000020004" pitchFamily="2" charset="-18"/>
              </a:rPr>
              <a:t> (kdor še ni oddal ocene do 1.9.2023) </a:t>
            </a:r>
          </a:p>
          <a:p>
            <a:pPr lvl="1" algn="just"/>
            <a:endParaRPr lang="sl-SI" sz="2400" dirty="0">
              <a:latin typeface="Republika" panose="02000506040000020004" pitchFamily="2" charset="-18"/>
            </a:endParaRPr>
          </a:p>
          <a:p>
            <a:pPr lvl="1" algn="just"/>
            <a:r>
              <a:rPr lang="sl-SI" sz="2400" dirty="0">
                <a:latin typeface="Republika" panose="02000506040000020004" pitchFamily="2" charset="-18"/>
              </a:rPr>
              <a:t>Vsi vključeni v končno oceno škode</a:t>
            </a:r>
          </a:p>
          <a:p>
            <a:pPr lvl="1" algn="just"/>
            <a:r>
              <a:rPr lang="sl-SI" sz="2400" dirty="0">
                <a:latin typeface="Republika" panose="02000506040000020004" pitchFamily="2" charset="-18"/>
              </a:rPr>
              <a:t>(in možnost za pridobitev povračil škode do 50/60%).</a:t>
            </a:r>
          </a:p>
          <a:p>
            <a:pPr marL="342900" indent="-342900" algn="just">
              <a:buFontTx/>
              <a:buChar char="-"/>
            </a:pPr>
            <a:endParaRPr lang="sl-SI" dirty="0">
              <a:latin typeface="Republika" panose="02000506040000020004" pitchFamily="2" charset="-18"/>
            </a:endParaRPr>
          </a:p>
        </p:txBody>
      </p:sp>
      <p:sp>
        <p:nvSpPr>
          <p:cNvPr id="8" name="Naslov 1">
            <a:extLst>
              <a:ext uri="{FF2B5EF4-FFF2-40B4-BE49-F238E27FC236}">
                <a16:creationId xmlns:a16="http://schemas.microsoft.com/office/drawing/2014/main" id="{312B3F8E-5CCD-AD35-C86F-70DE861676B1}"/>
              </a:ext>
            </a:extLst>
          </p:cNvPr>
          <p:cNvSpPr txBox="1">
            <a:spLocks/>
          </p:cNvSpPr>
          <p:nvPr/>
        </p:nvSpPr>
        <p:spPr bwMode="auto">
          <a:xfrm>
            <a:off x="887219" y="733270"/>
            <a:ext cx="8212176" cy="129127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l-SI" altLang="sl-SI" sz="4000" b="1" dirty="0">
                <a:solidFill>
                  <a:srgbClr val="529DBA"/>
                </a:solidFill>
                <a:latin typeface="Republika" panose="02000506040000020004" pitchFamily="2" charset="-18"/>
              </a:rPr>
              <a:t>Roki</a:t>
            </a:r>
            <a:endParaRPr lang="en-AU" altLang="sl-SI" b="1" dirty="0">
              <a:solidFill>
                <a:srgbClr val="529DBA"/>
              </a:solidFill>
              <a:latin typeface="Republika" panose="02000506040000020004" pitchFamily="2" charset="-18"/>
            </a:endParaRPr>
          </a:p>
        </p:txBody>
      </p:sp>
    </p:spTree>
    <p:extLst>
      <p:ext uri="{BB962C8B-B14F-4D97-AF65-F5344CB8AC3E}">
        <p14:creationId xmlns:p14="http://schemas.microsoft.com/office/powerpoint/2010/main" val="22467901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slov 1">
            <a:extLst>
              <a:ext uri="{FF2B5EF4-FFF2-40B4-BE49-F238E27FC236}">
                <a16:creationId xmlns:a16="http://schemas.microsoft.com/office/drawing/2014/main" id="{312B3F8E-5CCD-AD35-C86F-70DE861676B1}"/>
              </a:ext>
            </a:extLst>
          </p:cNvPr>
          <p:cNvSpPr txBox="1">
            <a:spLocks/>
          </p:cNvSpPr>
          <p:nvPr/>
        </p:nvSpPr>
        <p:spPr bwMode="auto">
          <a:xfrm>
            <a:off x="887219" y="733270"/>
            <a:ext cx="8212176" cy="129127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l-SI" altLang="sl-SI" sz="4000" b="1" dirty="0">
                <a:solidFill>
                  <a:srgbClr val="529DBA"/>
                </a:solidFill>
                <a:latin typeface="Republika" panose="02000506040000020004" pitchFamily="2" charset="-18"/>
              </a:rPr>
              <a:t>Vprašanja in odgovori</a:t>
            </a:r>
            <a:endParaRPr lang="en-AU" altLang="sl-SI" b="1" dirty="0">
              <a:solidFill>
                <a:srgbClr val="529DBA"/>
              </a:solidFill>
              <a:latin typeface="Republika" panose="02000506040000020004" pitchFamily="2" charset="-18"/>
            </a:endParaRPr>
          </a:p>
        </p:txBody>
      </p:sp>
      <p:sp>
        <p:nvSpPr>
          <p:cNvPr id="12" name="PoljeZBesedilom 11">
            <a:extLst>
              <a:ext uri="{FF2B5EF4-FFF2-40B4-BE49-F238E27FC236}">
                <a16:creationId xmlns:a16="http://schemas.microsoft.com/office/drawing/2014/main" id="{8FEBD342-2313-F65A-0BA3-0657EFD2C5A7}"/>
              </a:ext>
            </a:extLst>
          </p:cNvPr>
          <p:cNvSpPr txBox="1"/>
          <p:nvPr/>
        </p:nvSpPr>
        <p:spPr>
          <a:xfrm>
            <a:off x="887218" y="2063468"/>
            <a:ext cx="9371903" cy="4893647"/>
          </a:xfrm>
          <a:prstGeom prst="rect">
            <a:avLst/>
          </a:prstGeom>
          <a:noFill/>
        </p:spPr>
        <p:txBody>
          <a:bodyPr wrap="square">
            <a:spAutoFit/>
          </a:bodyPr>
          <a:lstStyle/>
          <a:p>
            <a:pPr algn="just"/>
            <a:r>
              <a:rPr lang="sl-SI" sz="2400" dirty="0">
                <a:latin typeface="Republika" panose="02000506040000020004" pitchFamily="2" charset="-18"/>
              </a:rPr>
              <a:t>Vprašanja poslati na </a:t>
            </a:r>
            <a:r>
              <a:rPr lang="sl-SI" sz="2400" dirty="0" err="1">
                <a:latin typeface="Republika" panose="02000506040000020004" pitchFamily="2" charset="-18"/>
                <a:hlinkClick r:id="rId2"/>
              </a:rPr>
              <a:t>poplave2023.mgts@gov.si</a:t>
            </a:r>
            <a:r>
              <a:rPr lang="sl-SI" sz="2400" dirty="0">
                <a:latin typeface="Republika" panose="02000506040000020004" pitchFamily="2" charset="-18"/>
              </a:rPr>
              <a:t> .</a:t>
            </a:r>
          </a:p>
          <a:p>
            <a:pPr algn="just"/>
            <a:endParaRPr lang="sl-SI" sz="2400" dirty="0">
              <a:latin typeface="Republika" panose="02000506040000020004" pitchFamily="2" charset="-18"/>
            </a:endParaRPr>
          </a:p>
          <a:p>
            <a:pPr algn="just"/>
            <a:r>
              <a:rPr lang="sl-SI" sz="2400" dirty="0">
                <a:latin typeface="Republika" panose="02000506040000020004" pitchFamily="2" charset="-18"/>
              </a:rPr>
              <a:t>Pojasnila in navodila:</a:t>
            </a:r>
          </a:p>
          <a:p>
            <a:pPr algn="just"/>
            <a:r>
              <a:rPr lang="sl-SI" sz="2400" dirty="0" err="1">
                <a:latin typeface="Republika" panose="02000506040000020004" pitchFamily="2" charset="-18"/>
                <a:hlinkClick r:id="rId3"/>
              </a:rPr>
              <a:t>https</a:t>
            </a:r>
            <a:r>
              <a:rPr lang="sl-SI" sz="2400" dirty="0">
                <a:latin typeface="Republika" panose="02000506040000020004" pitchFamily="2" charset="-18"/>
                <a:hlinkClick r:id="rId3"/>
              </a:rPr>
              <a:t>://</a:t>
            </a:r>
            <a:r>
              <a:rPr lang="sl-SI" sz="2400" dirty="0" err="1">
                <a:latin typeface="Republika" panose="02000506040000020004" pitchFamily="2" charset="-18"/>
                <a:hlinkClick r:id="rId3"/>
              </a:rPr>
              <a:t>tinyurl.com</a:t>
            </a:r>
            <a:r>
              <a:rPr lang="sl-SI" sz="2400" dirty="0">
                <a:latin typeface="Republika" panose="02000506040000020004" pitchFamily="2" charset="-18"/>
                <a:hlinkClick r:id="rId3"/>
              </a:rPr>
              <a:t>/</a:t>
            </a:r>
            <a:r>
              <a:rPr lang="sl-SI" sz="2400" dirty="0" err="1">
                <a:latin typeface="Republika" panose="02000506040000020004" pitchFamily="2" charset="-18"/>
                <a:hlinkClick r:id="rId3"/>
              </a:rPr>
              <a:t>info</a:t>
            </a:r>
            <a:r>
              <a:rPr lang="sl-SI" sz="2400" dirty="0">
                <a:latin typeface="Republika" panose="02000506040000020004" pitchFamily="2" charset="-18"/>
                <a:hlinkClick r:id="rId3"/>
              </a:rPr>
              <a:t>-in-navodila</a:t>
            </a:r>
            <a:endParaRPr lang="sl-SI" sz="2400" dirty="0">
              <a:latin typeface="Republika" panose="02000506040000020004" pitchFamily="2" charset="-18"/>
            </a:endParaRPr>
          </a:p>
          <a:p>
            <a:pPr algn="just"/>
            <a:endParaRPr lang="sl-SI" sz="2400" dirty="0">
              <a:latin typeface="Republika" panose="02000506040000020004" pitchFamily="2" charset="-18"/>
            </a:endParaRPr>
          </a:p>
          <a:p>
            <a:pPr algn="just"/>
            <a:r>
              <a:rPr lang="sl-SI" sz="2400" dirty="0">
                <a:latin typeface="Republika" panose="02000506040000020004" pitchFamily="2" charset="-18"/>
              </a:rPr>
              <a:t>Odgovori objavljeni pod </a:t>
            </a:r>
            <a:r>
              <a:rPr lang="sl-SI" sz="2400" dirty="0" err="1">
                <a:latin typeface="Republika" panose="02000506040000020004" pitchFamily="2" charset="-18"/>
              </a:rPr>
              <a:t>FAQ</a:t>
            </a:r>
            <a:r>
              <a:rPr lang="sl-SI" sz="2400" dirty="0">
                <a:latin typeface="Republika" panose="02000506040000020004" pitchFamily="2" charset="-18"/>
              </a:rPr>
              <a:t>:</a:t>
            </a:r>
          </a:p>
          <a:p>
            <a:pPr algn="just"/>
            <a:r>
              <a:rPr lang="sl-SI" sz="2400" dirty="0" err="1">
                <a:latin typeface="Republika" panose="02000506040000020004" pitchFamily="2" charset="-18"/>
                <a:hlinkClick r:id="rId4"/>
              </a:rPr>
              <a:t>https</a:t>
            </a:r>
            <a:r>
              <a:rPr lang="sl-SI" sz="2400" dirty="0">
                <a:latin typeface="Republika" panose="02000506040000020004" pitchFamily="2" charset="-18"/>
                <a:hlinkClick r:id="rId4"/>
              </a:rPr>
              <a:t>://</a:t>
            </a:r>
            <a:r>
              <a:rPr lang="sl-SI" sz="2400" dirty="0" err="1">
                <a:latin typeface="Republika" panose="02000506040000020004" pitchFamily="2" charset="-18"/>
                <a:hlinkClick r:id="rId4"/>
              </a:rPr>
              <a:t>tinyurl.com</a:t>
            </a:r>
            <a:r>
              <a:rPr lang="sl-SI" sz="2400" dirty="0">
                <a:latin typeface="Republika" panose="02000506040000020004" pitchFamily="2" charset="-18"/>
                <a:hlinkClick r:id="rId4"/>
              </a:rPr>
              <a:t>/odgovori-in-</a:t>
            </a:r>
            <a:r>
              <a:rPr lang="sl-SI" sz="2400" dirty="0" err="1">
                <a:latin typeface="Republika" panose="02000506040000020004" pitchFamily="2" charset="-18"/>
                <a:hlinkClick r:id="rId4"/>
              </a:rPr>
              <a:t>vprasanja</a:t>
            </a:r>
            <a:endParaRPr lang="sl-SI" sz="2400" dirty="0">
              <a:latin typeface="Republika" panose="02000506040000020004" pitchFamily="2" charset="-18"/>
            </a:endParaRPr>
          </a:p>
          <a:p>
            <a:pPr marL="342900" indent="-342900" algn="just">
              <a:buFontTx/>
              <a:buChar char="-"/>
            </a:pPr>
            <a:endParaRPr lang="sl-SI" sz="2400" dirty="0">
              <a:latin typeface="Republika" panose="02000506040000020004" pitchFamily="2" charset="-18"/>
            </a:endParaRPr>
          </a:p>
          <a:p>
            <a:pPr algn="just"/>
            <a:r>
              <a:rPr lang="sl-SI" sz="2400" dirty="0">
                <a:latin typeface="Republika" panose="02000506040000020004" pitchFamily="2" charset="-18"/>
              </a:rPr>
              <a:t>Obrazec:</a:t>
            </a:r>
          </a:p>
          <a:p>
            <a:pPr algn="just"/>
            <a:r>
              <a:rPr lang="sl-SI" sz="2400" dirty="0" err="1">
                <a:latin typeface="Republika" panose="02000506040000020004" pitchFamily="2" charset="-18"/>
                <a:hlinkClick r:id="rId5"/>
              </a:rPr>
              <a:t>https</a:t>
            </a:r>
            <a:r>
              <a:rPr lang="sl-SI" sz="2400" dirty="0">
                <a:latin typeface="Republika" panose="02000506040000020004" pitchFamily="2" charset="-18"/>
                <a:hlinkClick r:id="rId5"/>
              </a:rPr>
              <a:t>://</a:t>
            </a:r>
            <a:r>
              <a:rPr lang="sl-SI" sz="2400" dirty="0" err="1">
                <a:latin typeface="Republika" panose="02000506040000020004" pitchFamily="2" charset="-18"/>
                <a:hlinkClick r:id="rId5"/>
              </a:rPr>
              <a:t>tinyurl.com</a:t>
            </a:r>
            <a:r>
              <a:rPr lang="sl-SI" sz="2400" dirty="0">
                <a:latin typeface="Republika" panose="02000506040000020004" pitchFamily="2" charset="-18"/>
                <a:hlinkClick r:id="rId5"/>
              </a:rPr>
              <a:t>/</a:t>
            </a:r>
            <a:r>
              <a:rPr lang="sl-SI" sz="2400" dirty="0" err="1">
                <a:latin typeface="Republika" panose="02000506040000020004" pitchFamily="2" charset="-18"/>
                <a:hlinkClick r:id="rId5"/>
              </a:rPr>
              <a:t>mgts</a:t>
            </a:r>
            <a:r>
              <a:rPr lang="sl-SI" sz="2400" dirty="0">
                <a:latin typeface="Republika" panose="02000506040000020004" pitchFamily="2" charset="-18"/>
                <a:hlinkClick r:id="rId5"/>
              </a:rPr>
              <a:t>-obrazec</a:t>
            </a:r>
            <a:endParaRPr lang="sl-SI" sz="2400" dirty="0">
              <a:latin typeface="Republika" panose="02000506040000020004" pitchFamily="2" charset="-18"/>
            </a:endParaRPr>
          </a:p>
          <a:p>
            <a:pPr algn="just"/>
            <a:endParaRPr lang="sl-SI" sz="2400" dirty="0">
              <a:latin typeface="Republika" panose="02000506040000020004" pitchFamily="2" charset="-18"/>
            </a:endParaRPr>
          </a:p>
          <a:p>
            <a:pPr algn="just"/>
            <a:endParaRPr lang="sl-SI" sz="2400" dirty="0">
              <a:latin typeface="Republika" panose="02000506040000020004" pitchFamily="2" charset="-18"/>
            </a:endParaRPr>
          </a:p>
          <a:p>
            <a:pPr algn="just"/>
            <a:endParaRPr lang="sl-SI" sz="2400" dirty="0">
              <a:latin typeface="Republika" panose="02000506040000020004" pitchFamily="2" charset="-18"/>
            </a:endParaRPr>
          </a:p>
        </p:txBody>
      </p:sp>
    </p:spTree>
    <p:extLst>
      <p:ext uri="{BB962C8B-B14F-4D97-AF65-F5344CB8AC3E}">
        <p14:creationId xmlns:p14="http://schemas.microsoft.com/office/powerpoint/2010/main" val="2166764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slov 2">
            <a:extLst>
              <a:ext uri="{FF2B5EF4-FFF2-40B4-BE49-F238E27FC236}">
                <a16:creationId xmlns:a16="http://schemas.microsoft.com/office/drawing/2014/main" id="{92F08461-9BC8-A4F3-1B94-0E94CAC3C948}"/>
              </a:ext>
            </a:extLst>
          </p:cNvPr>
          <p:cNvSpPr>
            <a:spLocks noGrp="1"/>
          </p:cNvSpPr>
          <p:nvPr>
            <p:ph type="subTitle" idx="1"/>
          </p:nvPr>
        </p:nvSpPr>
        <p:spPr>
          <a:xfrm>
            <a:off x="409575" y="790575"/>
            <a:ext cx="11391899" cy="5648325"/>
          </a:xfrm>
        </p:spPr>
        <p:txBody>
          <a:bodyPr>
            <a:normAutofit/>
          </a:bodyPr>
          <a:lstStyle/>
          <a:p>
            <a:pPr algn="just"/>
            <a:r>
              <a:rPr lang="sl-SI" b="1" dirty="0"/>
              <a:t> </a:t>
            </a:r>
            <a:endParaRPr lang="sl-SI" dirty="0"/>
          </a:p>
          <a:p>
            <a:pPr marL="342900" indent="-342900" algn="just">
              <a:buFontTx/>
              <a:buChar char="-"/>
            </a:pPr>
            <a:endParaRPr lang="sl-SI" dirty="0"/>
          </a:p>
        </p:txBody>
      </p:sp>
      <p:graphicFrame>
        <p:nvGraphicFramePr>
          <p:cNvPr id="5" name="Tabela 5">
            <a:extLst>
              <a:ext uri="{FF2B5EF4-FFF2-40B4-BE49-F238E27FC236}">
                <a16:creationId xmlns:a16="http://schemas.microsoft.com/office/drawing/2014/main" id="{092A2BC8-1068-40F7-9555-BA4824F195E2}"/>
              </a:ext>
            </a:extLst>
          </p:cNvPr>
          <p:cNvGraphicFramePr>
            <a:graphicFrameLocks noGrp="1"/>
          </p:cNvGraphicFramePr>
          <p:nvPr>
            <p:extLst>
              <p:ext uri="{D42A27DB-BD31-4B8C-83A1-F6EECF244321}">
                <p14:modId xmlns:p14="http://schemas.microsoft.com/office/powerpoint/2010/main" val="244745004"/>
              </p:ext>
            </p:extLst>
          </p:nvPr>
        </p:nvGraphicFramePr>
        <p:xfrm>
          <a:off x="409575" y="419100"/>
          <a:ext cx="8269790" cy="6019800"/>
        </p:xfrm>
        <a:graphic>
          <a:graphicData uri="http://schemas.openxmlformats.org/drawingml/2006/table">
            <a:tbl>
              <a:tblPr firstRow="1" bandRow="1">
                <a:effectLst>
                  <a:outerShdw blurRad="50800" dist="38100" algn="l" rotWithShape="0">
                    <a:prstClr val="black">
                      <a:alpha val="64000"/>
                    </a:prstClr>
                  </a:outerShdw>
                </a:effectLst>
                <a:tableStyleId>{5C22544A-7EE6-4342-B048-85BDC9FD1C3A}</a:tableStyleId>
              </a:tblPr>
              <a:tblGrid>
                <a:gridCol w="8269790">
                  <a:extLst>
                    <a:ext uri="{9D8B030D-6E8A-4147-A177-3AD203B41FA5}">
                      <a16:colId xmlns:a16="http://schemas.microsoft.com/office/drawing/2014/main" val="3987043658"/>
                    </a:ext>
                  </a:extLst>
                </a:gridCol>
              </a:tblGrid>
              <a:tr h="6019800">
                <a:tc>
                  <a:txBody>
                    <a:bodyPr/>
                    <a:lstStyle/>
                    <a:p>
                      <a:r>
                        <a:rPr lang="sl-SI" sz="1800" b="0" i="0" kern="1200" dirty="0">
                          <a:solidFill>
                            <a:schemeClr val="tx1"/>
                          </a:solidFill>
                          <a:effectLst/>
                          <a:latin typeface="+mn-lt"/>
                          <a:ea typeface="+mn-ea"/>
                          <a:cs typeface="+mn-cs"/>
                        </a:rPr>
                        <a:t>Naziv oškodovanca:</a:t>
                      </a:r>
                    </a:p>
                    <a:p>
                      <a:r>
                        <a:rPr lang="sl-SI" sz="1800" b="0" i="0" kern="1200" dirty="0">
                          <a:solidFill>
                            <a:schemeClr val="tx1"/>
                          </a:solidFill>
                          <a:effectLst/>
                          <a:latin typeface="+mn-lt"/>
                          <a:ea typeface="+mn-ea"/>
                          <a:cs typeface="+mn-cs"/>
                        </a:rPr>
                        <a:t>Statusna oblika oškodovanca (gospodarska družba, podjetnik posameznik, posameznik, ki samostojno opravlja dejavnost, zadruga, zavod):</a:t>
                      </a:r>
                    </a:p>
                    <a:p>
                      <a:r>
                        <a:rPr lang="sl-SI" sz="1800" b="0" i="0" kern="1200" dirty="0">
                          <a:solidFill>
                            <a:schemeClr val="tx1"/>
                          </a:solidFill>
                          <a:effectLst/>
                          <a:latin typeface="+mn-lt"/>
                          <a:ea typeface="+mn-ea"/>
                          <a:cs typeface="+mn-cs"/>
                        </a:rPr>
                        <a:t>Telefonska številka oškodovanca:</a:t>
                      </a:r>
                    </a:p>
                    <a:p>
                      <a:r>
                        <a:rPr lang="sl-SI" sz="1800" b="0" i="0" kern="1200" dirty="0">
                          <a:solidFill>
                            <a:schemeClr val="tx1"/>
                          </a:solidFill>
                          <a:effectLst/>
                          <a:latin typeface="+mn-lt"/>
                          <a:ea typeface="+mn-ea"/>
                          <a:cs typeface="+mn-cs"/>
                        </a:rPr>
                        <a:t>Elektronski naslov oškodovanca:</a:t>
                      </a:r>
                    </a:p>
                    <a:p>
                      <a:r>
                        <a:rPr lang="sl-SI" sz="1800" b="1" i="0" kern="1200" dirty="0">
                          <a:solidFill>
                            <a:schemeClr val="tx1"/>
                          </a:solidFill>
                          <a:effectLst/>
                          <a:latin typeface="+mn-lt"/>
                          <a:ea typeface="+mn-ea"/>
                          <a:cs typeface="+mn-cs"/>
                        </a:rPr>
                        <a:t>Matična številka oškodovanca: </a:t>
                      </a:r>
                      <a:r>
                        <a:rPr lang="sl-SI" sz="1800" b="1" i="0" kern="1200" dirty="0">
                          <a:solidFill>
                            <a:srgbClr val="FF0000"/>
                          </a:solidFill>
                          <a:effectLst/>
                          <a:latin typeface="+mn-lt"/>
                          <a:ea typeface="+mn-ea"/>
                          <a:cs typeface="+mn-cs"/>
                        </a:rPr>
                        <a:t>POZOR – VPIŠE SE MŠ PODJETJA IN NE OSEBE</a:t>
                      </a:r>
                    </a:p>
                    <a:p>
                      <a:r>
                        <a:rPr lang="sl-SI" sz="1800" b="0" i="0" kern="1200" dirty="0">
                          <a:solidFill>
                            <a:schemeClr val="tx1"/>
                          </a:solidFill>
                          <a:effectLst/>
                          <a:latin typeface="+mn-lt"/>
                          <a:ea typeface="+mn-ea"/>
                          <a:cs typeface="+mn-cs"/>
                        </a:rPr>
                        <a:t>Davčna številka oškodovanca:</a:t>
                      </a:r>
                    </a:p>
                    <a:p>
                      <a:r>
                        <a:rPr lang="sl-SI" sz="1800" b="0" i="0" kern="1200" dirty="0">
                          <a:solidFill>
                            <a:schemeClr val="tx1"/>
                          </a:solidFill>
                          <a:effectLst/>
                          <a:latin typeface="+mn-lt"/>
                          <a:ea typeface="+mn-ea"/>
                          <a:cs typeface="+mn-cs"/>
                        </a:rPr>
                        <a:t>Ulica in številka nastanka nesreče:</a:t>
                      </a:r>
                    </a:p>
                    <a:p>
                      <a:r>
                        <a:rPr lang="sl-SI" sz="1800" b="0" i="0" kern="1200" dirty="0">
                          <a:solidFill>
                            <a:schemeClr val="tx1"/>
                          </a:solidFill>
                          <a:effectLst/>
                          <a:latin typeface="+mn-lt"/>
                          <a:ea typeface="+mn-ea"/>
                          <a:cs typeface="+mn-cs"/>
                        </a:rPr>
                        <a:t>Pošta nastanka nesreče:</a:t>
                      </a:r>
                    </a:p>
                    <a:p>
                      <a:r>
                        <a:rPr lang="sl-SI" sz="1800" b="0" i="0" kern="1200" dirty="0">
                          <a:solidFill>
                            <a:schemeClr val="tx1"/>
                          </a:solidFill>
                          <a:effectLst/>
                          <a:latin typeface="+mn-lt"/>
                          <a:ea typeface="+mn-ea"/>
                          <a:cs typeface="+mn-cs"/>
                        </a:rPr>
                        <a:t>Poštna številka nastanka nesreče:</a:t>
                      </a:r>
                    </a:p>
                    <a:p>
                      <a:r>
                        <a:rPr lang="sl-SI" sz="1800" b="1" i="0" kern="1200" dirty="0">
                          <a:solidFill>
                            <a:schemeClr val="tx1"/>
                          </a:solidFill>
                          <a:effectLst/>
                          <a:latin typeface="+mn-lt"/>
                          <a:ea typeface="+mn-ea"/>
                          <a:cs typeface="+mn-cs"/>
                        </a:rPr>
                        <a:t>Kraj nastanka nesreče: </a:t>
                      </a:r>
                    </a:p>
                    <a:p>
                      <a:r>
                        <a:rPr lang="sl-SI" sz="1800" b="0" i="0" kern="1200" dirty="0">
                          <a:solidFill>
                            <a:schemeClr val="tx1"/>
                          </a:solidFill>
                          <a:effectLst/>
                          <a:latin typeface="+mn-lt"/>
                          <a:ea typeface="+mn-ea"/>
                          <a:cs typeface="+mn-cs"/>
                        </a:rPr>
                        <a:t>Občina nastanka nesreče:</a:t>
                      </a:r>
                    </a:p>
                    <a:p>
                      <a:r>
                        <a:rPr lang="sl-SI" sz="1800" b="0" i="0" kern="1200" dirty="0">
                          <a:solidFill>
                            <a:schemeClr val="tx1"/>
                          </a:solidFill>
                          <a:effectLst/>
                          <a:latin typeface="+mn-lt"/>
                          <a:ea typeface="+mn-ea"/>
                          <a:cs typeface="+mn-cs"/>
                        </a:rPr>
                        <a:t>Dejavnost podjetja po SKD:</a:t>
                      </a:r>
                    </a:p>
                    <a:p>
                      <a:r>
                        <a:rPr lang="sl-SI" sz="1800" b="1" i="0" kern="1200" dirty="0">
                          <a:solidFill>
                            <a:schemeClr val="tx1"/>
                          </a:solidFill>
                          <a:effectLst/>
                          <a:latin typeface="+mn-lt"/>
                          <a:ea typeface="+mn-ea"/>
                          <a:cs typeface="+mn-cs"/>
                        </a:rPr>
                        <a:t>Ocena škode na strojih in opremi (v EUR):</a:t>
                      </a:r>
                    </a:p>
                    <a:p>
                      <a:r>
                        <a:rPr lang="sl-SI" sz="1800" b="1" i="0" kern="1200" dirty="0">
                          <a:solidFill>
                            <a:schemeClr val="tx1"/>
                          </a:solidFill>
                          <a:effectLst/>
                          <a:latin typeface="+mn-lt"/>
                          <a:ea typeface="+mn-ea"/>
                          <a:cs typeface="+mn-cs"/>
                        </a:rPr>
                        <a:t>Ocena škode na zalogah (v EUR):</a:t>
                      </a:r>
                    </a:p>
                    <a:p>
                      <a:r>
                        <a:rPr lang="sl-SI" sz="1800" b="1" i="0" kern="1200" dirty="0">
                          <a:solidFill>
                            <a:schemeClr val="tx1"/>
                          </a:solidFill>
                          <a:effectLst/>
                          <a:latin typeface="+mn-lt"/>
                          <a:ea typeface="+mn-ea"/>
                          <a:cs typeface="+mn-cs"/>
                        </a:rPr>
                        <a:t>Ocena škode zaradi izpada prihodka (v EUR):</a:t>
                      </a:r>
                    </a:p>
                    <a:p>
                      <a:r>
                        <a:rPr lang="sl-SI" sz="1800" b="0" i="0" kern="1200" dirty="0">
                          <a:solidFill>
                            <a:schemeClr val="tx1"/>
                          </a:solidFill>
                          <a:effectLst/>
                          <a:latin typeface="+mn-lt"/>
                          <a:ea typeface="+mn-ea"/>
                          <a:cs typeface="+mn-cs"/>
                        </a:rPr>
                        <a:t>Ocena stroškov čiščenja strojev, opreme in zalog - stroški dela zaposlenih v podjetju (v EUR):</a:t>
                      </a:r>
                    </a:p>
                    <a:p>
                      <a:r>
                        <a:rPr lang="sl-SI" sz="1800" b="0" i="0" kern="1200" dirty="0">
                          <a:solidFill>
                            <a:schemeClr val="tx1"/>
                          </a:solidFill>
                          <a:effectLst/>
                          <a:latin typeface="+mn-lt"/>
                          <a:ea typeface="+mn-ea"/>
                          <a:cs typeface="+mn-cs"/>
                        </a:rPr>
                        <a:t>Ocena stroškov čiščenja strojev, opreme in zalog - stroški zunanjih izvajalcev (v EUR):</a:t>
                      </a:r>
                    </a:p>
                    <a:p>
                      <a:r>
                        <a:rPr lang="sl-SI" sz="1800" b="1" i="0" kern="1200" dirty="0">
                          <a:solidFill>
                            <a:schemeClr val="tx1"/>
                          </a:solidFill>
                          <a:effectLst/>
                          <a:latin typeface="+mn-lt"/>
                          <a:ea typeface="+mn-ea"/>
                          <a:cs typeface="+mn-cs"/>
                        </a:rPr>
                        <a:t>Številka transakcijskega računa oškodovanca: - </a:t>
                      </a:r>
                      <a:r>
                        <a:rPr lang="sl-SI" sz="1800" b="1" i="0" kern="1200" dirty="0">
                          <a:solidFill>
                            <a:srgbClr val="FF0000"/>
                          </a:solidFill>
                          <a:effectLst/>
                          <a:latin typeface="+mn-lt"/>
                          <a:ea typeface="+mn-ea"/>
                          <a:cs typeface="+mn-cs"/>
                        </a:rPr>
                        <a:t>NE POZABITE VPISATI!</a:t>
                      </a:r>
                    </a:p>
                    <a:p>
                      <a:endParaRPr lang="sl-SI" dirty="0"/>
                    </a:p>
                  </a:txBody>
                  <a:tcPr>
                    <a:solidFill>
                      <a:schemeClr val="bg1"/>
                    </a:solidFill>
                  </a:tcPr>
                </a:tc>
                <a:extLst>
                  <a:ext uri="{0D108BD9-81ED-4DB2-BD59-A6C34878D82A}">
                    <a16:rowId xmlns:a16="http://schemas.microsoft.com/office/drawing/2014/main" val="2872220600"/>
                  </a:ext>
                </a:extLst>
              </a:tr>
            </a:tbl>
          </a:graphicData>
        </a:graphic>
      </p:graphicFrame>
      <p:sp>
        <p:nvSpPr>
          <p:cNvPr id="7" name="Naslov 1">
            <a:extLst>
              <a:ext uri="{FF2B5EF4-FFF2-40B4-BE49-F238E27FC236}">
                <a16:creationId xmlns:a16="http://schemas.microsoft.com/office/drawing/2014/main" id="{ECFEF4BB-B4FF-EA64-8463-D32822048798}"/>
              </a:ext>
            </a:extLst>
          </p:cNvPr>
          <p:cNvSpPr txBox="1">
            <a:spLocks/>
          </p:cNvSpPr>
          <p:nvPr/>
        </p:nvSpPr>
        <p:spPr bwMode="auto">
          <a:xfrm>
            <a:off x="9127970" y="2323463"/>
            <a:ext cx="8212176" cy="129127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l-SI" altLang="sl-SI" sz="3600" b="1" dirty="0">
                <a:solidFill>
                  <a:srgbClr val="529DBA"/>
                </a:solidFill>
                <a:latin typeface="Republika" panose="02000506040000020004" pitchFamily="2" charset="-18"/>
              </a:rPr>
              <a:t>Obrazec</a:t>
            </a:r>
            <a:endParaRPr lang="en-AU" altLang="sl-SI" sz="4000" b="1" dirty="0">
              <a:solidFill>
                <a:srgbClr val="529DBA"/>
              </a:solidFill>
              <a:latin typeface="Republika" panose="02000506040000020004" pitchFamily="2" charset="-18"/>
            </a:endParaRPr>
          </a:p>
        </p:txBody>
      </p:sp>
    </p:spTree>
    <p:extLst>
      <p:ext uri="{BB962C8B-B14F-4D97-AF65-F5344CB8AC3E}">
        <p14:creationId xmlns:p14="http://schemas.microsoft.com/office/powerpoint/2010/main" val="17711919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slov 2">
            <a:extLst>
              <a:ext uri="{FF2B5EF4-FFF2-40B4-BE49-F238E27FC236}">
                <a16:creationId xmlns:a16="http://schemas.microsoft.com/office/drawing/2014/main" id="{92F08461-9BC8-A4F3-1B94-0E94CAC3C948}"/>
              </a:ext>
            </a:extLst>
          </p:cNvPr>
          <p:cNvSpPr>
            <a:spLocks noGrp="1"/>
          </p:cNvSpPr>
          <p:nvPr>
            <p:ph type="subTitle" idx="1"/>
          </p:nvPr>
        </p:nvSpPr>
        <p:spPr>
          <a:xfrm>
            <a:off x="409575" y="790575"/>
            <a:ext cx="11391899" cy="5648325"/>
          </a:xfrm>
        </p:spPr>
        <p:txBody>
          <a:bodyPr>
            <a:normAutofit/>
          </a:bodyPr>
          <a:lstStyle/>
          <a:p>
            <a:pPr algn="just"/>
            <a:r>
              <a:rPr lang="sl-SI" b="1" dirty="0"/>
              <a:t> </a:t>
            </a:r>
            <a:endParaRPr lang="sl-SI" dirty="0"/>
          </a:p>
          <a:p>
            <a:pPr marL="342900" indent="-342900" algn="just">
              <a:buFontTx/>
              <a:buChar char="-"/>
            </a:pPr>
            <a:endParaRPr lang="sl-SI" dirty="0"/>
          </a:p>
        </p:txBody>
      </p:sp>
      <p:graphicFrame>
        <p:nvGraphicFramePr>
          <p:cNvPr id="4" name="Tabela 5">
            <a:extLst>
              <a:ext uri="{FF2B5EF4-FFF2-40B4-BE49-F238E27FC236}">
                <a16:creationId xmlns:a16="http://schemas.microsoft.com/office/drawing/2014/main" id="{492133B7-3DED-B493-5424-BC15733D77AB}"/>
              </a:ext>
            </a:extLst>
          </p:cNvPr>
          <p:cNvGraphicFramePr>
            <a:graphicFrameLocks noGrp="1"/>
          </p:cNvGraphicFramePr>
          <p:nvPr>
            <p:extLst>
              <p:ext uri="{D42A27DB-BD31-4B8C-83A1-F6EECF244321}">
                <p14:modId xmlns:p14="http://schemas.microsoft.com/office/powerpoint/2010/main" val="15714376"/>
              </p:ext>
            </p:extLst>
          </p:nvPr>
        </p:nvGraphicFramePr>
        <p:xfrm>
          <a:off x="409575" y="495997"/>
          <a:ext cx="8118823" cy="5822719"/>
        </p:xfrm>
        <a:graphic>
          <a:graphicData uri="http://schemas.openxmlformats.org/drawingml/2006/table">
            <a:tbl>
              <a:tblPr firstRow="1" bandRow="1">
                <a:effectLst>
                  <a:outerShdw blurRad="50800" dist="38100" dir="2700000" algn="tl" rotWithShape="0">
                    <a:prstClr val="black">
                      <a:alpha val="74000"/>
                    </a:prstClr>
                  </a:outerShdw>
                </a:effectLst>
                <a:tableStyleId>{5C22544A-7EE6-4342-B048-85BDC9FD1C3A}</a:tableStyleId>
              </a:tblPr>
              <a:tblGrid>
                <a:gridCol w="8118823">
                  <a:extLst>
                    <a:ext uri="{9D8B030D-6E8A-4147-A177-3AD203B41FA5}">
                      <a16:colId xmlns:a16="http://schemas.microsoft.com/office/drawing/2014/main" val="3006728750"/>
                    </a:ext>
                  </a:extLst>
                </a:gridCol>
              </a:tblGrid>
              <a:tr h="5822719">
                <a:tc>
                  <a:txBody>
                    <a:bodyPr/>
                    <a:lstStyle/>
                    <a:p>
                      <a:r>
                        <a:rPr lang="sl-SI" sz="1400" b="1" i="0" kern="1200" dirty="0">
                          <a:solidFill>
                            <a:schemeClr val="tx1"/>
                          </a:solidFill>
                          <a:effectLst/>
                          <a:latin typeface="+mn-lt"/>
                          <a:ea typeface="+mn-ea"/>
                          <a:cs typeface="+mn-cs"/>
                        </a:rPr>
                        <a:t>Izjava odgovorne osebe:</a:t>
                      </a:r>
                    </a:p>
                    <a:p>
                      <a:r>
                        <a:rPr lang="sl-SI" sz="1400" b="0" i="0" kern="1200" dirty="0">
                          <a:solidFill>
                            <a:schemeClr val="tx1"/>
                          </a:solidFill>
                          <a:effectLst/>
                          <a:latin typeface="+mn-lt"/>
                          <a:ea typeface="+mn-ea"/>
                          <a:cs typeface="+mn-cs"/>
                        </a:rPr>
                        <a:t>a) vsi podatki, navedeni v obrazcu, so resnični in točni,</a:t>
                      </a:r>
                    </a:p>
                    <a:p>
                      <a:r>
                        <a:rPr lang="sl-SI" sz="1400" b="0" i="0" kern="1200" dirty="0">
                          <a:solidFill>
                            <a:schemeClr val="tx1"/>
                          </a:solidFill>
                          <a:effectLst/>
                          <a:latin typeface="+mn-lt"/>
                          <a:ea typeface="+mn-ea"/>
                          <a:cs typeface="+mn-cs"/>
                        </a:rPr>
                        <a:t>b) naše podjetje ima sedež Republiki Sloveniji,</a:t>
                      </a:r>
                    </a:p>
                    <a:p>
                      <a:r>
                        <a:rPr lang="sl-SI" sz="1400" b="0" i="0" kern="1200" dirty="0">
                          <a:solidFill>
                            <a:schemeClr val="tx1"/>
                          </a:solidFill>
                          <a:effectLst/>
                          <a:latin typeface="+mn-lt"/>
                          <a:ea typeface="+mn-ea"/>
                          <a:cs typeface="+mn-cs"/>
                        </a:rPr>
                        <a:t>c) naše podjetje je utrpelo škodo v prizadetih občinah skladno s sklepom URSZR1. Sklep kot potencialno prizadete občine opredeljuje občine v regijah: Dolenjska, Gorenjska, Koroška, Osrednje slovenska, Notranjska, Pomurje, Podravje, Posavje, Severno primorska, Vzhodno štajerska, Zahodno štajerska in Zasavje,</a:t>
                      </a:r>
                    </a:p>
                    <a:p>
                      <a:r>
                        <a:rPr lang="sl-SI" sz="1400" b="0" i="0" kern="1200" dirty="0">
                          <a:solidFill>
                            <a:schemeClr val="tx1"/>
                          </a:solidFill>
                          <a:effectLst/>
                          <a:latin typeface="+mn-lt"/>
                          <a:ea typeface="+mn-ea"/>
                          <a:cs typeface="+mn-cs"/>
                        </a:rPr>
                        <a:t>d) naše podjetje ne sodi v eno izmed naslednjih dejavnosti:</a:t>
                      </a:r>
                    </a:p>
                    <a:p>
                      <a:r>
                        <a:rPr lang="sl-SI" sz="1400" b="0" i="0" kern="1200" dirty="0">
                          <a:solidFill>
                            <a:schemeClr val="tx1"/>
                          </a:solidFill>
                          <a:effectLst/>
                          <a:latin typeface="+mn-lt"/>
                          <a:ea typeface="+mn-ea"/>
                          <a:cs typeface="+mn-cs"/>
                        </a:rPr>
                        <a:t>- primarni sektor kmetijske proizvodnje,</a:t>
                      </a:r>
                    </a:p>
                    <a:p>
                      <a:r>
                        <a:rPr lang="sl-SI" sz="1400" b="0" i="0" kern="1200" dirty="0">
                          <a:solidFill>
                            <a:schemeClr val="tx1"/>
                          </a:solidFill>
                          <a:effectLst/>
                          <a:latin typeface="+mn-lt"/>
                          <a:ea typeface="+mn-ea"/>
                          <a:cs typeface="+mn-cs"/>
                        </a:rPr>
                        <a:t>- sektor ribištva in akvakulture, kakor ju določa Uredba Evropskega parlamenta in Sveta (EU) št. 1379/2013, </a:t>
                      </a:r>
                      <a:r>
                        <a:rPr lang="sl-SI" sz="1400" b="0" i="0" kern="1200" dirty="0">
                          <a:solidFill>
                            <a:schemeClr val="bg1">
                              <a:lumMod val="75000"/>
                            </a:schemeClr>
                          </a:solidFill>
                          <a:effectLst/>
                          <a:latin typeface="+mn-lt"/>
                          <a:ea typeface="+mn-ea"/>
                          <a:cs typeface="+mn-cs"/>
                        </a:rPr>
                        <a:t>in</a:t>
                      </a:r>
                    </a:p>
                    <a:p>
                      <a:r>
                        <a:rPr lang="sl-SI" sz="1400" b="0" i="0" kern="1200" dirty="0">
                          <a:solidFill>
                            <a:schemeClr val="bg1">
                              <a:lumMod val="75000"/>
                            </a:schemeClr>
                          </a:solidFill>
                          <a:effectLst/>
                          <a:latin typeface="+mn-lt"/>
                          <a:ea typeface="+mn-ea"/>
                          <a:cs typeface="+mn-cs"/>
                        </a:rPr>
                        <a:t>- predelava in trženje kmetijskih proizvodov, kadar je znesek pomoči določen na podlagi cen ali količine takih proizvodov, ki so kupljeni od primarnih proizvajalcev ali jih je dala na trg zadevna gospodarska družba, ali kadar je pomoč pogojena s tem, da je delno ali v celoti prenesena na primarne proizvajalce. – ČRTANO!!</a:t>
                      </a:r>
                    </a:p>
                    <a:p>
                      <a:endParaRPr lang="sl-SI" sz="1400" b="0" i="0" kern="1200" dirty="0">
                        <a:solidFill>
                          <a:schemeClr val="tx1"/>
                        </a:solidFill>
                        <a:effectLst/>
                        <a:latin typeface="+mn-lt"/>
                        <a:ea typeface="+mn-ea"/>
                        <a:cs typeface="+mn-cs"/>
                      </a:endParaRPr>
                    </a:p>
                    <a:p>
                      <a:r>
                        <a:rPr lang="sl-SI" sz="1400" b="1" i="0" kern="1200" dirty="0">
                          <a:solidFill>
                            <a:schemeClr val="tx1"/>
                          </a:solidFill>
                          <a:effectLst/>
                          <a:latin typeface="+mn-lt"/>
                          <a:ea typeface="+mn-ea"/>
                          <a:cs typeface="+mn-cs"/>
                        </a:rPr>
                        <a:t>Vloga za dodelitev predplačila</a:t>
                      </a:r>
                      <a:r>
                        <a:rPr lang="sl-SI" sz="1400" b="0" i="0" kern="1200" dirty="0">
                          <a:solidFill>
                            <a:schemeClr val="tx1"/>
                          </a:solidFill>
                          <a:effectLst/>
                          <a:latin typeface="+mn-lt"/>
                          <a:ea typeface="+mn-ea"/>
                          <a:cs typeface="+mn-cs"/>
                        </a:rPr>
                        <a:t>: DA/NE (ustrezno obkrožiti): - </a:t>
                      </a:r>
                      <a:r>
                        <a:rPr lang="sl-SI" sz="1400" b="1" i="0" kern="1200" dirty="0">
                          <a:solidFill>
                            <a:srgbClr val="FF0000"/>
                          </a:solidFill>
                          <a:effectLst/>
                          <a:latin typeface="+mn-lt"/>
                          <a:ea typeface="+mn-ea"/>
                          <a:cs typeface="+mn-cs"/>
                        </a:rPr>
                        <a:t>OBVEZNO OBKROŽITI DA ali NE</a:t>
                      </a:r>
                    </a:p>
                    <a:p>
                      <a:r>
                        <a:rPr lang="sl-SI" sz="1400" b="0" i="0" kern="1200" dirty="0">
                          <a:solidFill>
                            <a:schemeClr val="tx1"/>
                          </a:solidFill>
                          <a:effectLst/>
                          <a:latin typeface="+mn-lt"/>
                          <a:ea typeface="+mn-ea"/>
                          <a:cs typeface="+mn-cs"/>
                        </a:rPr>
                        <a:t>a) potrjujem, da zaradi posledic naravne nesreče v avgustu 2023 ne moremo poslovati ali imamo oteženo poslovanj,</a:t>
                      </a:r>
                    </a:p>
                    <a:p>
                      <a:r>
                        <a:rPr lang="sl-SI" sz="1400" b="0" i="0" kern="1200" dirty="0">
                          <a:solidFill>
                            <a:schemeClr val="tx1"/>
                          </a:solidFill>
                          <a:effectLst/>
                          <a:latin typeface="+mn-lt"/>
                          <a:ea typeface="+mn-ea"/>
                          <a:cs typeface="+mn-cs"/>
                        </a:rPr>
                        <a:t>b) strinjam se z dodelitvijo predplačila sredstev za povračilo škode skladno z 18. členom Zakona o spremembah in dopolnitvah zakona o odpravi posledic naravnih nesreč (ZOPNN-F) (Uradni list RS, št. 88/23),</a:t>
                      </a:r>
                    </a:p>
                    <a:p>
                      <a:r>
                        <a:rPr lang="sl-SI" sz="1400" b="0" i="0" kern="1200" dirty="0">
                          <a:solidFill>
                            <a:schemeClr val="tx1"/>
                          </a:solidFill>
                          <a:effectLst/>
                          <a:latin typeface="+mn-lt"/>
                          <a:ea typeface="+mn-ea"/>
                          <a:cs typeface="+mn-cs"/>
                        </a:rPr>
                        <a:t>c) dovoljujem uporabo in preverjanje podatkov, navedenih v obrazcu, za namene pridobitve predplačila sredstev za odpravo posledic naravne nesreče.</a:t>
                      </a:r>
                    </a:p>
                    <a:p>
                      <a:endParaRPr lang="sl-SI" sz="1400" b="0" i="0" kern="1200" dirty="0">
                        <a:solidFill>
                          <a:schemeClr val="tx1"/>
                        </a:solidFill>
                        <a:effectLst/>
                        <a:latin typeface="+mn-lt"/>
                        <a:ea typeface="+mn-ea"/>
                        <a:cs typeface="+mn-cs"/>
                      </a:endParaRPr>
                    </a:p>
                    <a:p>
                      <a:endParaRPr lang="sl-SI" sz="1400" b="0" i="0" kern="1200" dirty="0">
                        <a:solidFill>
                          <a:schemeClr val="tx1"/>
                        </a:solidFill>
                        <a:effectLst/>
                        <a:latin typeface="+mn-lt"/>
                        <a:ea typeface="+mn-ea"/>
                        <a:cs typeface="+mn-cs"/>
                      </a:endParaRPr>
                    </a:p>
                    <a:p>
                      <a:r>
                        <a:rPr lang="sl-SI" sz="1400" b="0" i="0" kern="1200" dirty="0">
                          <a:solidFill>
                            <a:schemeClr val="tx1"/>
                          </a:solidFill>
                          <a:effectLst/>
                          <a:latin typeface="+mn-lt"/>
                          <a:ea typeface="+mn-ea"/>
                          <a:cs typeface="+mn-cs"/>
                        </a:rPr>
                        <a:t>___________________________________</a:t>
                      </a:r>
                    </a:p>
                    <a:p>
                      <a:r>
                        <a:rPr lang="sl-SI" sz="1400" b="0" i="0" kern="1200" dirty="0">
                          <a:solidFill>
                            <a:schemeClr val="tx1"/>
                          </a:solidFill>
                          <a:effectLst/>
                          <a:latin typeface="+mn-lt"/>
                          <a:ea typeface="+mn-ea"/>
                          <a:cs typeface="+mn-cs"/>
                        </a:rPr>
                        <a:t>(žig in podpis odgovorne osebe)</a:t>
                      </a:r>
                    </a:p>
                    <a:p>
                      <a:endParaRPr lang="sl-SI" dirty="0"/>
                    </a:p>
                  </a:txBody>
                  <a:tcPr>
                    <a:solidFill>
                      <a:schemeClr val="bg1"/>
                    </a:solidFill>
                  </a:tcPr>
                </a:tc>
                <a:extLst>
                  <a:ext uri="{0D108BD9-81ED-4DB2-BD59-A6C34878D82A}">
                    <a16:rowId xmlns:a16="http://schemas.microsoft.com/office/drawing/2014/main" val="1423272823"/>
                  </a:ext>
                </a:extLst>
              </a:tr>
            </a:tbl>
          </a:graphicData>
        </a:graphic>
      </p:graphicFrame>
      <p:sp>
        <p:nvSpPr>
          <p:cNvPr id="7" name="Naslov 1">
            <a:extLst>
              <a:ext uri="{FF2B5EF4-FFF2-40B4-BE49-F238E27FC236}">
                <a16:creationId xmlns:a16="http://schemas.microsoft.com/office/drawing/2014/main" id="{020E5552-4043-8544-56FA-A8A836C5EE4C}"/>
              </a:ext>
            </a:extLst>
          </p:cNvPr>
          <p:cNvSpPr txBox="1">
            <a:spLocks/>
          </p:cNvSpPr>
          <p:nvPr/>
        </p:nvSpPr>
        <p:spPr bwMode="auto">
          <a:xfrm>
            <a:off x="9127970" y="2323463"/>
            <a:ext cx="8212176" cy="129127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l-SI" altLang="sl-SI" sz="3600" b="1" dirty="0">
                <a:solidFill>
                  <a:srgbClr val="529DBA"/>
                </a:solidFill>
                <a:latin typeface="Republika" panose="02000506040000020004" pitchFamily="2" charset="-18"/>
              </a:rPr>
              <a:t>Obrazec</a:t>
            </a:r>
            <a:endParaRPr lang="en-AU" altLang="sl-SI" sz="4000" b="1" dirty="0">
              <a:solidFill>
                <a:srgbClr val="529DBA"/>
              </a:solidFill>
              <a:latin typeface="Republika" panose="02000506040000020004" pitchFamily="2" charset="-18"/>
            </a:endParaRPr>
          </a:p>
        </p:txBody>
      </p:sp>
    </p:spTree>
    <p:extLst>
      <p:ext uri="{BB962C8B-B14F-4D97-AF65-F5344CB8AC3E}">
        <p14:creationId xmlns:p14="http://schemas.microsoft.com/office/powerpoint/2010/main" val="2575233428"/>
      </p:ext>
    </p:extLst>
  </p:cSld>
  <p:clrMapOvr>
    <a:masterClrMapping/>
  </p:clrMapOvr>
</p:sld>
</file>

<file path=ppt/theme/theme1.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77AD2F85CA0D24EA616995B711DF317" ma:contentTypeVersion="3" ma:contentTypeDescription="Create a new document." ma:contentTypeScope="" ma:versionID="a95047523aa853d3779bfc528699583a">
  <xsd:schema xmlns:xsd="http://www.w3.org/2001/XMLSchema" xmlns:xs="http://www.w3.org/2001/XMLSchema" xmlns:p="http://schemas.microsoft.com/office/2006/metadata/properties" xmlns:ns3="f4b3b8dc-0b43-40a2-ad7a-1e9f2ae44d3e" targetNamespace="http://schemas.microsoft.com/office/2006/metadata/properties" ma:root="true" ma:fieldsID="10950032044d9f5f7a7f997ba41544e2" ns3:_="">
    <xsd:import namespace="f4b3b8dc-0b43-40a2-ad7a-1e9f2ae44d3e"/>
    <xsd:element name="properties">
      <xsd:complexType>
        <xsd:sequence>
          <xsd:element name="documentManagement">
            <xsd:complexType>
              <xsd:all>
                <xsd:element ref="ns3:MediaServiceMetadata" minOccurs="0"/>
                <xsd:element ref="ns3:MediaServiceFastMetadata"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b3b8dc-0b43-40a2-ad7a-1e9f2ae44d3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7FAA73D-9161-4D61-865D-DC0925F1AFFF}">
  <ds:schemaRefs>
    <ds:schemaRef ds:uri="http://schemas.microsoft.com/sharepoint/v3/contenttype/forms"/>
  </ds:schemaRefs>
</ds:datastoreItem>
</file>

<file path=customXml/itemProps2.xml><?xml version="1.0" encoding="utf-8"?>
<ds:datastoreItem xmlns:ds="http://schemas.openxmlformats.org/officeDocument/2006/customXml" ds:itemID="{1C633E22-EFAF-430D-B744-B61B4431130E}">
  <ds:schemaRefs>
    <ds:schemaRef ds:uri="f4b3b8dc-0b43-40a2-ad7a-1e9f2ae44d3e"/>
    <ds:schemaRef ds:uri="http://www.w3.org/XML/1998/namespace"/>
    <ds:schemaRef ds:uri="http://schemas.microsoft.com/office/2006/metadata/properties"/>
    <ds:schemaRef ds:uri="http://purl.org/dc/elements/1.1/"/>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http://purl.org/dc/terms/"/>
  </ds:schemaRefs>
</ds:datastoreItem>
</file>

<file path=customXml/itemProps3.xml><?xml version="1.0" encoding="utf-8"?>
<ds:datastoreItem xmlns:ds="http://schemas.openxmlformats.org/officeDocument/2006/customXml" ds:itemID="{ED086C2E-3E55-4CE6-9B81-870762716A8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4b3b8dc-0b43-40a2-ad7a-1e9f2ae44d3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392</TotalTime>
  <Words>1966</Words>
  <Application>Microsoft Office PowerPoint</Application>
  <PresentationFormat>Širokozaslonsko</PresentationFormat>
  <Paragraphs>174</Paragraphs>
  <Slides>18</Slides>
  <Notes>0</Notes>
  <HiddenSlides>0</HiddenSlides>
  <MMClips>0</MMClips>
  <ScaleCrop>false</ScaleCrop>
  <HeadingPairs>
    <vt:vector size="6" baseType="variant">
      <vt:variant>
        <vt:lpstr>Uporabljene pisave</vt:lpstr>
      </vt:variant>
      <vt:variant>
        <vt:i4>5</vt:i4>
      </vt:variant>
      <vt:variant>
        <vt:lpstr>Tema</vt:lpstr>
      </vt:variant>
      <vt:variant>
        <vt:i4>1</vt:i4>
      </vt:variant>
      <vt:variant>
        <vt:lpstr>Naslovi diapozitivov</vt:lpstr>
      </vt:variant>
      <vt:variant>
        <vt:i4>18</vt:i4>
      </vt:variant>
    </vt:vector>
  </HeadingPairs>
  <TitlesOfParts>
    <vt:vector size="24" baseType="lpstr">
      <vt:lpstr>Arial</vt:lpstr>
      <vt:lpstr>Calibri</vt:lpstr>
      <vt:lpstr>Calibri Light</vt:lpstr>
      <vt:lpstr>Republika</vt:lpstr>
      <vt:lpstr>Wingdings</vt:lpstr>
      <vt:lpstr>Officeova tema</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Ocenjevanje škode – stroji in oprema</vt:lpstr>
      <vt:lpstr>PowerPointova predstavitev</vt:lpstr>
      <vt:lpstr>Ocenjevanje škode – izpad prihodka</vt:lpstr>
      <vt:lpstr>Praktične informacije</vt:lpstr>
      <vt:lpstr>PowerPointova predstavitev</vt:lpstr>
      <vt:lpstr>PowerPointova predstavitev</vt:lpstr>
      <vt:lpstr>PowerPointova predstavitev</vt:lpstr>
      <vt:lpstr>PowerPointova predstavitev</vt:lpstr>
      <vt:lpstr>PowerPointova predstavitev</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POPLAVE 2023</dc:title>
  <dc:creator>Alenka Marovt Novak</dc:creator>
  <cp:lastModifiedBy>Alenka Marovt Novak</cp:lastModifiedBy>
  <cp:revision>9</cp:revision>
  <dcterms:created xsi:type="dcterms:W3CDTF">2023-08-24T10:04:02Z</dcterms:created>
  <dcterms:modified xsi:type="dcterms:W3CDTF">2023-08-28T14:52:22Z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0x010100577AD2F85CA0D24EA616995B711DF317</vt:lpwstr>
  </property>
</Properties>
</file>